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96" r:id="rId4"/>
    <p:sldMasterId id="2147483708" r:id="rId5"/>
  </p:sldMasterIdLst>
  <p:notesMasterIdLst>
    <p:notesMasterId r:id="rId39"/>
  </p:notesMasterIdLst>
  <p:sldIdLst>
    <p:sldId id="273" r:id="rId6"/>
    <p:sldId id="653" r:id="rId7"/>
    <p:sldId id="654" r:id="rId8"/>
    <p:sldId id="278" r:id="rId9"/>
    <p:sldId id="667" r:id="rId10"/>
    <p:sldId id="668" r:id="rId11"/>
    <p:sldId id="669" r:id="rId12"/>
    <p:sldId id="670" r:id="rId13"/>
    <p:sldId id="671" r:id="rId14"/>
    <p:sldId id="672" r:id="rId15"/>
    <p:sldId id="655" r:id="rId16"/>
    <p:sldId id="657" r:id="rId17"/>
    <p:sldId id="284" r:id="rId18"/>
    <p:sldId id="680" r:id="rId19"/>
    <p:sldId id="682" r:id="rId20"/>
    <p:sldId id="683" r:id="rId21"/>
    <p:sldId id="260" r:id="rId22"/>
    <p:sldId id="686" r:id="rId23"/>
    <p:sldId id="687" r:id="rId24"/>
    <p:sldId id="688" r:id="rId25"/>
    <p:sldId id="689" r:id="rId26"/>
    <p:sldId id="285" r:id="rId27"/>
    <p:sldId id="645" r:id="rId28"/>
    <p:sldId id="646" r:id="rId29"/>
    <p:sldId id="647" r:id="rId30"/>
    <p:sldId id="690" r:id="rId31"/>
    <p:sldId id="699" r:id="rId32"/>
    <p:sldId id="700" r:id="rId33"/>
    <p:sldId id="702" r:id="rId34"/>
    <p:sldId id="701" r:id="rId35"/>
    <p:sldId id="704" r:id="rId36"/>
    <p:sldId id="697" r:id="rId37"/>
    <p:sldId id="283" r:id="rId3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8D00"/>
    <a:srgbClr val="009982"/>
    <a:srgbClr val="7F3D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405"/>
  </p:normalViewPr>
  <p:slideViewPr>
    <p:cSldViewPr snapToGrid="0" snapToObjects="1">
      <p:cViewPr varScale="1">
        <p:scale>
          <a:sx n="72" d="100"/>
          <a:sy n="72" d="100"/>
        </p:scale>
        <p:origin x="6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374858515948267"/>
          <c:y val="0.18847204084055563"/>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2.2491725798009489E-2"/>
          <c:y val="0.13309848998217333"/>
          <c:w val="0.95501654840398098"/>
          <c:h val="0.79504336833978639"/>
        </c:manualLayout>
      </c:layout>
      <c:barChart>
        <c:barDir val="col"/>
        <c:grouping val="clustered"/>
        <c:varyColors val="0"/>
        <c:ser>
          <c:idx val="0"/>
          <c:order val="0"/>
          <c:tx>
            <c:strRef>
              <c:f>Blad1!$H$66</c:f>
              <c:strCache>
                <c:ptCount val="1"/>
                <c:pt idx="0">
                  <c:v>bedekking</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Blad1!$G$67:$G$70</c:f>
              <c:strCache>
                <c:ptCount val="4"/>
                <c:pt idx="0">
                  <c:v>volle zon</c:v>
                </c:pt>
                <c:pt idx="1">
                  <c:v>licht</c:v>
                </c:pt>
                <c:pt idx="2">
                  <c:v>halfschaduw</c:v>
                </c:pt>
                <c:pt idx="3">
                  <c:v>schaduw</c:v>
                </c:pt>
              </c:strCache>
            </c:strRef>
          </c:cat>
          <c:val>
            <c:numRef>
              <c:f>Blad1!$H$67:$H$70</c:f>
              <c:numCache>
                <c:formatCode>0%</c:formatCode>
                <c:ptCount val="4"/>
                <c:pt idx="0">
                  <c:v>1</c:v>
                </c:pt>
                <c:pt idx="1">
                  <c:v>0.84</c:v>
                </c:pt>
                <c:pt idx="2">
                  <c:v>0.78</c:v>
                </c:pt>
                <c:pt idx="3">
                  <c:v>0.36</c:v>
                </c:pt>
              </c:numCache>
            </c:numRef>
          </c:val>
          <c:extLst>
            <c:ext xmlns:c16="http://schemas.microsoft.com/office/drawing/2014/chart" uri="{C3380CC4-5D6E-409C-BE32-E72D297353CC}">
              <c16:uniqueId val="{00000000-B367-427A-91A1-429519476A44}"/>
            </c:ext>
          </c:extLst>
        </c:ser>
        <c:dLbls>
          <c:dLblPos val="outEnd"/>
          <c:showLegendKey val="0"/>
          <c:showVal val="1"/>
          <c:showCatName val="0"/>
          <c:showSerName val="0"/>
          <c:showPercent val="0"/>
          <c:showBubbleSize val="0"/>
        </c:dLbls>
        <c:gapWidth val="444"/>
        <c:overlap val="-90"/>
        <c:axId val="306358576"/>
        <c:axId val="306360208"/>
      </c:barChart>
      <c:catAx>
        <c:axId val="3063585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nl-NL"/>
          </a:p>
        </c:txPr>
        <c:crossAx val="306360208"/>
        <c:crosses val="autoZero"/>
        <c:auto val="1"/>
        <c:lblAlgn val="ctr"/>
        <c:lblOffset val="100"/>
        <c:noMultiLvlLbl val="0"/>
      </c:catAx>
      <c:valAx>
        <c:axId val="306360208"/>
        <c:scaling>
          <c:orientation val="minMax"/>
        </c:scaling>
        <c:delete val="1"/>
        <c:axPos val="l"/>
        <c:numFmt formatCode="0%" sourceLinked="1"/>
        <c:majorTickMark val="none"/>
        <c:minorTickMark val="none"/>
        <c:tickLblPos val="nextTo"/>
        <c:crossAx val="306358576"/>
        <c:crosses val="autoZero"/>
        <c:crossBetween val="between"/>
      </c:valAx>
      <c:spPr>
        <a:solidFill>
          <a:schemeClr val="bg1"/>
        </a:solidFill>
        <a:ln>
          <a:noFill/>
        </a:ln>
        <a:effectLst/>
      </c:spPr>
    </c:plotArea>
    <c:plotVisOnly val="1"/>
    <c:dispBlanksAs val="gap"/>
    <c:showDLblsOverMax val="0"/>
  </c:chart>
  <c:spPr>
    <a:solidFill>
      <a:schemeClr val="bg1"/>
    </a:solid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69DFC-ABED-4CEE-B2A8-4FD2563245C0}" type="datetimeFigureOut">
              <a:rPr lang="nl-NL" smtClean="0"/>
              <a:t>21-6-2022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AD1C1-D070-4AD2-8EB0-6AE13ADB54FC}" type="slidenum">
              <a:rPr lang="nl-NL" smtClean="0"/>
              <a:t>‹nr.›</a:t>
            </a:fld>
            <a:endParaRPr lang="nl-NL"/>
          </a:p>
        </p:txBody>
      </p:sp>
    </p:spTree>
    <p:extLst>
      <p:ext uri="{BB962C8B-B14F-4D97-AF65-F5344CB8AC3E}">
        <p14:creationId xmlns:p14="http://schemas.microsoft.com/office/powerpoint/2010/main" val="3934734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aanpak van uitheemse</a:t>
            </a:r>
            <a:r>
              <a:rPr lang="nl-NL" baseline="0" dirty="0"/>
              <a:t> soorten is snel handelen effectief en het goedkoopste. Dit is al jaren lang het speerpunt van het </a:t>
            </a:r>
            <a:r>
              <a:rPr lang="nl-NL" baseline="0" dirty="0" err="1"/>
              <a:t>Nlse</a:t>
            </a:r>
            <a:r>
              <a:rPr lang="nl-NL" baseline="0" dirty="0"/>
              <a:t> overheidsbeleid. Lastig zijn de soorten waar snel ingrijpen niet mogelijk is.</a:t>
            </a:r>
            <a:endParaRPr lang="nl-NL" dirty="0"/>
          </a:p>
        </p:txBody>
      </p:sp>
      <p:sp>
        <p:nvSpPr>
          <p:cNvPr id="4" name="Tijdelijke aanduiding voor dianummer 3"/>
          <p:cNvSpPr>
            <a:spLocks noGrp="1"/>
          </p:cNvSpPr>
          <p:nvPr>
            <p:ph type="sldNum" sz="quarter" idx="10"/>
          </p:nvPr>
        </p:nvSpPr>
        <p:spPr/>
        <p:txBody>
          <a:bodyPr/>
          <a:lstStyle/>
          <a:p>
            <a:pPr>
              <a:defRPr/>
            </a:pPr>
            <a:fld id="{78C26B85-4B0B-472E-999C-480F96CA74FC}" type="slidenum">
              <a:rPr lang="nl-NL" altLang="nl-NL">
                <a:solidFill>
                  <a:prstClr val="black"/>
                </a:solidFill>
              </a:rPr>
              <a:pPr>
                <a:defRPr/>
              </a:pPr>
              <a:t>5</a:t>
            </a:fld>
            <a:endParaRPr lang="nl-NL" altLang="nl-NL">
              <a:solidFill>
                <a:prstClr val="black"/>
              </a:solidFill>
            </a:endParaRPr>
          </a:p>
        </p:txBody>
      </p:sp>
    </p:spTree>
    <p:extLst>
      <p:ext uri="{BB962C8B-B14F-4D97-AF65-F5344CB8AC3E}">
        <p14:creationId xmlns:p14="http://schemas.microsoft.com/office/powerpoint/2010/main" val="206187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975E6EF-1A15-4F1C-9C36-071026AA38DE}" type="slidenum">
              <a:rPr lang="nl-NL">
                <a:solidFill>
                  <a:prstClr val="black"/>
                </a:solidFill>
              </a:rPr>
              <a:pPr/>
              <a:t>19</a:t>
            </a:fld>
            <a:endParaRPr lang="nl-NL">
              <a:solidFill>
                <a:prstClr val="black"/>
              </a:solidFill>
            </a:endParaRPr>
          </a:p>
        </p:txBody>
      </p:sp>
    </p:spTree>
    <p:extLst>
      <p:ext uri="{BB962C8B-B14F-4D97-AF65-F5344CB8AC3E}">
        <p14:creationId xmlns:p14="http://schemas.microsoft.com/office/powerpoint/2010/main" val="2279277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975E6EF-1A15-4F1C-9C36-071026AA38DE}" type="slidenum">
              <a:rPr lang="nl-NL">
                <a:solidFill>
                  <a:prstClr val="black"/>
                </a:solidFill>
              </a:rPr>
              <a:pPr/>
              <a:t>20</a:t>
            </a:fld>
            <a:endParaRPr lang="nl-NL">
              <a:solidFill>
                <a:prstClr val="black"/>
              </a:solidFill>
            </a:endParaRPr>
          </a:p>
        </p:txBody>
      </p:sp>
    </p:spTree>
    <p:extLst>
      <p:ext uri="{BB962C8B-B14F-4D97-AF65-F5344CB8AC3E}">
        <p14:creationId xmlns:p14="http://schemas.microsoft.com/office/powerpoint/2010/main" val="2934606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975E6EF-1A15-4F1C-9C36-071026AA38DE}" type="slidenum">
              <a:rPr lang="nl-NL">
                <a:solidFill>
                  <a:prstClr val="black"/>
                </a:solidFill>
              </a:rPr>
              <a:pPr/>
              <a:t>21</a:t>
            </a:fld>
            <a:endParaRPr lang="nl-NL">
              <a:solidFill>
                <a:prstClr val="black"/>
              </a:solidFill>
            </a:endParaRPr>
          </a:p>
        </p:txBody>
      </p:sp>
    </p:spTree>
    <p:extLst>
      <p:ext uri="{BB962C8B-B14F-4D97-AF65-F5344CB8AC3E}">
        <p14:creationId xmlns:p14="http://schemas.microsoft.com/office/powerpoint/2010/main" val="3528352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Oorzaken</a:t>
            </a:r>
            <a:r>
              <a:rPr lang="nl-NL" baseline="0" dirty="0"/>
              <a:t> voor falen van vroegtijdige ingrepen.</a:t>
            </a:r>
          </a:p>
          <a:p>
            <a:r>
              <a:rPr lang="nl-NL" baseline="0" dirty="0"/>
              <a:t>Alternatief is controleren van besmettingen: geen uitbreiding, geen nieuwe vestigingen</a:t>
            </a:r>
            <a:endParaRPr lang="nl-NL" dirty="0"/>
          </a:p>
        </p:txBody>
      </p:sp>
      <p:sp>
        <p:nvSpPr>
          <p:cNvPr id="4" name="Tijdelijke aanduiding voor dianummer 3"/>
          <p:cNvSpPr>
            <a:spLocks noGrp="1"/>
          </p:cNvSpPr>
          <p:nvPr>
            <p:ph type="sldNum" sz="quarter" idx="10"/>
          </p:nvPr>
        </p:nvSpPr>
        <p:spPr/>
        <p:txBody>
          <a:bodyPr/>
          <a:lstStyle/>
          <a:p>
            <a:pPr>
              <a:defRPr/>
            </a:pPr>
            <a:fld id="{78C26B85-4B0B-472E-999C-480F96CA74FC}" type="slidenum">
              <a:rPr lang="nl-NL" altLang="nl-NL">
                <a:solidFill>
                  <a:prstClr val="black"/>
                </a:solidFill>
              </a:rPr>
              <a:pPr>
                <a:defRPr/>
              </a:pPr>
              <a:t>6</a:t>
            </a:fld>
            <a:endParaRPr lang="nl-NL" altLang="nl-NL">
              <a:solidFill>
                <a:prstClr val="black"/>
              </a:solidFill>
            </a:endParaRPr>
          </a:p>
        </p:txBody>
      </p:sp>
    </p:spTree>
    <p:extLst>
      <p:ext uri="{BB962C8B-B14F-4D97-AF65-F5344CB8AC3E}">
        <p14:creationId xmlns:p14="http://schemas.microsoft.com/office/powerpoint/2010/main" val="2319177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Beperkingen bij preventie</a:t>
            </a:r>
            <a:r>
              <a:rPr lang="nl-NL" baseline="0" dirty="0"/>
              <a:t> en reguliere bestrijding geven noodzaak tot nadenken over andere oplossingen. </a:t>
            </a:r>
          </a:p>
          <a:p>
            <a:r>
              <a:rPr lang="nl-NL" baseline="0" dirty="0"/>
              <a:t>Wat kunnen we leren van exotische invasies uit literatuur &gt; verschillende parameters werken faciliterend op invasies</a:t>
            </a:r>
            <a:endParaRPr lang="nl-NL" dirty="0"/>
          </a:p>
        </p:txBody>
      </p:sp>
      <p:sp>
        <p:nvSpPr>
          <p:cNvPr id="4" name="Tijdelijke aanduiding voor dianummer 3"/>
          <p:cNvSpPr>
            <a:spLocks noGrp="1"/>
          </p:cNvSpPr>
          <p:nvPr>
            <p:ph type="sldNum" sz="quarter" idx="10"/>
          </p:nvPr>
        </p:nvSpPr>
        <p:spPr/>
        <p:txBody>
          <a:bodyPr/>
          <a:lstStyle/>
          <a:p>
            <a:pPr>
              <a:defRPr/>
            </a:pPr>
            <a:fld id="{78C26B85-4B0B-472E-999C-480F96CA74FC}" type="slidenum">
              <a:rPr lang="nl-NL" altLang="nl-NL">
                <a:solidFill>
                  <a:prstClr val="black"/>
                </a:solidFill>
              </a:rPr>
              <a:pPr>
                <a:defRPr/>
              </a:pPr>
              <a:t>7</a:t>
            </a:fld>
            <a:endParaRPr lang="nl-NL" altLang="nl-NL">
              <a:solidFill>
                <a:prstClr val="black"/>
              </a:solidFill>
            </a:endParaRPr>
          </a:p>
        </p:txBody>
      </p:sp>
    </p:spTree>
    <p:extLst>
      <p:ext uri="{BB962C8B-B14F-4D97-AF65-F5344CB8AC3E}">
        <p14:creationId xmlns:p14="http://schemas.microsoft.com/office/powerpoint/2010/main" val="342111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Natuurlijk proces is dat aanwezige soorten deze ruimte gaan benutten. Wanneer er een verstoring optreedt</a:t>
            </a:r>
            <a:r>
              <a:rPr lang="nl-NL" baseline="0" dirty="0"/>
              <a:t> en er soorten/individuen sterven, is er ruimte voor vestiging van nieuwe soorten. Invasieve soorten zijn daar heel erg goed in. Voorbeeld daarvan is uitheemse watercrassula die sterk uitbreid </a:t>
            </a:r>
            <a:r>
              <a:rPr lang="nl-NL" baseline="0" dirty="0" err="1"/>
              <a:t>agv</a:t>
            </a:r>
            <a:r>
              <a:rPr lang="nl-NL" baseline="0" dirty="0"/>
              <a:t> plagwerkzaamheden.</a:t>
            </a:r>
            <a:endParaRPr lang="nl-NL" dirty="0"/>
          </a:p>
        </p:txBody>
      </p:sp>
      <p:sp>
        <p:nvSpPr>
          <p:cNvPr id="4" name="Tijdelijke aanduiding voor dianummer 3"/>
          <p:cNvSpPr>
            <a:spLocks noGrp="1"/>
          </p:cNvSpPr>
          <p:nvPr>
            <p:ph type="sldNum" sz="quarter" idx="10"/>
          </p:nvPr>
        </p:nvSpPr>
        <p:spPr/>
        <p:txBody>
          <a:bodyPr/>
          <a:lstStyle/>
          <a:p>
            <a:fld id="{9E0FA15F-1952-4C86-9C0E-F9ADF1F8D859}" type="slidenum">
              <a:rPr lang="nl-NL">
                <a:solidFill>
                  <a:prstClr val="black"/>
                </a:solidFill>
              </a:rPr>
              <a:pPr/>
              <a:t>8</a:t>
            </a:fld>
            <a:endParaRPr lang="nl-NL">
              <a:solidFill>
                <a:prstClr val="black"/>
              </a:solidFill>
            </a:endParaRPr>
          </a:p>
        </p:txBody>
      </p:sp>
    </p:spTree>
    <p:extLst>
      <p:ext uri="{BB962C8B-B14F-4D97-AF65-F5344CB8AC3E}">
        <p14:creationId xmlns:p14="http://schemas.microsoft.com/office/powerpoint/2010/main" val="1891718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Concept van</a:t>
            </a:r>
            <a:r>
              <a:rPr lang="nl-NL" baseline="0" dirty="0"/>
              <a:t> systeemgericht exotenbeheer is nieuw en nog volop in ontwikkeling. Voor zover bekend gebeurt dit vooral in NL en weinig tot niet in andere EU-lidstaten. Weinig zicht op werk buiten EU.</a:t>
            </a:r>
          </a:p>
          <a:p>
            <a:endParaRPr lang="nl-NL" baseline="0" dirty="0"/>
          </a:p>
          <a:p>
            <a:r>
              <a:rPr lang="nl-NL" baseline="0" dirty="0"/>
              <a:t>Nog wel wat stappen nodig zowel op gebied van onderzoek als in de opschaling naar de praktijk. Dat kost geld, maar is op middellange termijn veel goedkoper dan veel reguliere maatregelen.</a:t>
            </a:r>
          </a:p>
          <a:p>
            <a:endParaRPr lang="nl-NL" baseline="0" dirty="0"/>
          </a:p>
          <a:p>
            <a:r>
              <a:rPr lang="nl-NL" baseline="0" dirty="0"/>
              <a:t>Ook bruikbaar om nog niet besmette gebieden weerbaar te maken tegen invasies.</a:t>
            </a:r>
            <a:endParaRPr lang="nl-NL" dirty="0"/>
          </a:p>
        </p:txBody>
      </p:sp>
      <p:sp>
        <p:nvSpPr>
          <p:cNvPr id="4" name="Tijdelijke aanduiding voor dianummer 3"/>
          <p:cNvSpPr>
            <a:spLocks noGrp="1"/>
          </p:cNvSpPr>
          <p:nvPr>
            <p:ph type="sldNum" sz="quarter" idx="10"/>
          </p:nvPr>
        </p:nvSpPr>
        <p:spPr/>
        <p:txBody>
          <a:bodyPr/>
          <a:lstStyle/>
          <a:p>
            <a:fld id="{9E0FA15F-1952-4C86-9C0E-F9ADF1F8D859}" type="slidenum">
              <a:rPr lang="nl-NL">
                <a:solidFill>
                  <a:prstClr val="black"/>
                </a:solidFill>
              </a:rPr>
              <a:pPr/>
              <a:t>9</a:t>
            </a:fld>
            <a:endParaRPr lang="nl-NL">
              <a:solidFill>
                <a:prstClr val="black"/>
              </a:solidFill>
            </a:endParaRPr>
          </a:p>
        </p:txBody>
      </p:sp>
    </p:spTree>
    <p:extLst>
      <p:ext uri="{BB962C8B-B14F-4D97-AF65-F5344CB8AC3E}">
        <p14:creationId xmlns:p14="http://schemas.microsoft.com/office/powerpoint/2010/main" val="778174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Vult</a:t>
            </a:r>
            <a:r>
              <a:rPr lang="en-US" dirty="0"/>
              <a:t> </a:t>
            </a:r>
            <a:r>
              <a:rPr lang="en-US" dirty="0" err="1"/>
              <a:t>waterlichamen</a:t>
            </a:r>
            <a:r>
              <a:rPr lang="en-US" baseline="0" dirty="0"/>
              <a:t> </a:t>
            </a:r>
            <a:r>
              <a:rPr lang="en-US" baseline="0" dirty="0" err="1"/>
              <a:t>volledig</a:t>
            </a:r>
            <a:r>
              <a:rPr lang="en-US" baseline="0" dirty="0"/>
              <a:t> tot </a:t>
            </a:r>
            <a:r>
              <a:rPr lang="en-US" baseline="0" dirty="0" err="1"/>
              <a:t>deze</a:t>
            </a:r>
            <a:r>
              <a:rPr lang="en-US" baseline="0" dirty="0"/>
              <a:t> </a:t>
            </a:r>
            <a:r>
              <a:rPr lang="en-US" baseline="0" dirty="0" err="1"/>
              <a:t>verlanden</a:t>
            </a:r>
            <a:endParaRPr lang="en-US" baseline="0" dirty="0"/>
          </a:p>
          <a:p>
            <a:endParaRPr lang="en-US" baseline="0" dirty="0"/>
          </a:p>
          <a:p>
            <a:r>
              <a:rPr lang="en-US" baseline="0" dirty="0" err="1"/>
              <a:t>Afname</a:t>
            </a:r>
            <a:r>
              <a:rPr lang="en-US" baseline="0" dirty="0"/>
              <a:t> </a:t>
            </a:r>
            <a:r>
              <a:rPr lang="en-US" baseline="0" dirty="0" err="1"/>
              <a:t>faune</a:t>
            </a:r>
            <a:r>
              <a:rPr lang="en-US" baseline="0" dirty="0"/>
              <a:t>: </a:t>
            </a:r>
            <a:r>
              <a:rPr lang="en-US" baseline="0" dirty="0" err="1"/>
              <a:t>bijvoorbeeld</a:t>
            </a:r>
            <a:r>
              <a:rPr lang="en-US" baseline="0" dirty="0"/>
              <a:t> </a:t>
            </a:r>
            <a:r>
              <a:rPr lang="en-US" baseline="0" dirty="0" err="1"/>
              <a:t>amfibien</a:t>
            </a:r>
            <a:r>
              <a:rPr lang="en-US" baseline="0" dirty="0"/>
              <a:t> </a:t>
            </a:r>
            <a:r>
              <a:rPr lang="en-US" baseline="0" dirty="0" err="1"/>
              <a:t>zoals</a:t>
            </a:r>
            <a:r>
              <a:rPr lang="en-US" baseline="0" dirty="0"/>
              <a:t> </a:t>
            </a:r>
            <a:r>
              <a:rPr lang="en-US" baseline="0" dirty="0" err="1"/>
              <a:t>rugstreeppad</a:t>
            </a:r>
            <a:r>
              <a:rPr lang="en-US" baseline="0" dirty="0"/>
              <a:t>, die kale </a:t>
            </a:r>
            <a:r>
              <a:rPr lang="en-US" baseline="0" dirty="0" err="1"/>
              <a:t>bodems</a:t>
            </a:r>
            <a:r>
              <a:rPr lang="en-US" baseline="0" dirty="0"/>
              <a:t> </a:t>
            </a:r>
            <a:r>
              <a:rPr lang="en-US" baseline="0" dirty="0" err="1"/>
              <a:t>nodig</a:t>
            </a:r>
            <a:r>
              <a:rPr lang="en-US" baseline="0" dirty="0"/>
              <a:t> </a:t>
            </a:r>
            <a:r>
              <a:rPr lang="en-US" baseline="0" dirty="0" err="1"/>
              <a:t>hebben</a:t>
            </a:r>
            <a:r>
              <a:rPr lang="en-US" baseline="0" dirty="0"/>
              <a:t> maar </a:t>
            </a:r>
            <a:r>
              <a:rPr lang="en-US" baseline="0" dirty="0" err="1"/>
              <a:t>ook</a:t>
            </a:r>
            <a:r>
              <a:rPr lang="en-US" baseline="0" dirty="0"/>
              <a:t> </a:t>
            </a:r>
            <a:r>
              <a:rPr lang="en-US" baseline="0" dirty="0" err="1"/>
              <a:t>boomkikker</a:t>
            </a:r>
            <a:r>
              <a:rPr lang="en-US" baseline="0" dirty="0"/>
              <a:t> die </a:t>
            </a:r>
            <a:r>
              <a:rPr lang="en-US" baseline="0" dirty="0" err="1"/>
              <a:t>wel</a:t>
            </a:r>
            <a:r>
              <a:rPr lang="en-US" baseline="0" dirty="0"/>
              <a:t> </a:t>
            </a:r>
            <a:r>
              <a:rPr lang="en-US" baseline="0" dirty="0" err="1"/>
              <a:t>vegetatie</a:t>
            </a:r>
            <a:r>
              <a:rPr lang="en-US" baseline="0" dirty="0"/>
              <a:t> </a:t>
            </a:r>
            <a:r>
              <a:rPr lang="en-US" baseline="0" dirty="0" err="1"/>
              <a:t>nodig</a:t>
            </a:r>
            <a:r>
              <a:rPr lang="en-US" baseline="0" dirty="0"/>
              <a:t> </a:t>
            </a:r>
            <a:r>
              <a:rPr lang="en-US" baseline="0" dirty="0" err="1"/>
              <a:t>heeft</a:t>
            </a:r>
            <a:r>
              <a:rPr lang="en-US" baseline="0" dirty="0"/>
              <a:t> </a:t>
            </a:r>
            <a:r>
              <a:rPr lang="en-US" baseline="0" dirty="0" err="1"/>
              <a:t>dus</a:t>
            </a:r>
            <a:r>
              <a:rPr lang="en-US" baseline="0" dirty="0"/>
              <a:t> in </a:t>
            </a:r>
            <a:r>
              <a:rPr lang="en-US" baseline="0" dirty="0" err="1"/>
              <a:t>lage</a:t>
            </a:r>
            <a:r>
              <a:rPr lang="en-US" baseline="0" dirty="0"/>
              <a:t> </a:t>
            </a:r>
            <a:r>
              <a:rPr lang="en-US" baseline="0" dirty="0" err="1"/>
              <a:t>biomassa</a:t>
            </a:r>
            <a:r>
              <a:rPr lang="en-US" baseline="0" dirty="0"/>
              <a:t> </a:t>
            </a:r>
            <a:r>
              <a:rPr lang="en-US" baseline="0" dirty="0" err="1"/>
              <a:t>wc</a:t>
            </a:r>
            <a:r>
              <a:rPr lang="en-US" baseline="0" dirty="0"/>
              <a:t> </a:t>
            </a:r>
            <a:r>
              <a:rPr lang="en-US" baseline="0" dirty="0" err="1"/>
              <a:t>wel</a:t>
            </a:r>
            <a:r>
              <a:rPr lang="en-US" baseline="0" dirty="0"/>
              <a:t> </a:t>
            </a:r>
            <a:r>
              <a:rPr lang="en-US" baseline="0" dirty="0" err="1"/>
              <a:t>aankan</a:t>
            </a:r>
            <a:r>
              <a:rPr lang="en-US" baseline="0" dirty="0"/>
              <a:t> maar </a:t>
            </a:r>
            <a:r>
              <a:rPr lang="en-US" baseline="0" dirty="0" err="1"/>
              <a:t>dichtgroeien</a:t>
            </a:r>
            <a:endParaRPr lang="nl-NL" dirty="0"/>
          </a:p>
        </p:txBody>
      </p:sp>
      <p:sp>
        <p:nvSpPr>
          <p:cNvPr id="4" name="Tijdelijke aanduiding voor dianummer 3"/>
          <p:cNvSpPr>
            <a:spLocks noGrp="1"/>
          </p:cNvSpPr>
          <p:nvPr>
            <p:ph type="sldNum" sz="quarter" idx="10"/>
          </p:nvPr>
        </p:nvSpPr>
        <p:spPr/>
        <p:txBody>
          <a:bodyPr/>
          <a:lstStyle/>
          <a:p>
            <a:fld id="{1F91383C-992B-48B8-ADAB-EEED6FD28D7C}" type="slidenum">
              <a:rPr lang="nl-NL">
                <a:solidFill>
                  <a:prstClr val="black"/>
                </a:solidFill>
              </a:rPr>
              <a:pPr/>
              <a:t>14</a:t>
            </a:fld>
            <a:endParaRPr lang="nl-NL">
              <a:solidFill>
                <a:prstClr val="black"/>
              </a:solidFill>
            </a:endParaRPr>
          </a:p>
        </p:txBody>
      </p:sp>
    </p:spTree>
    <p:extLst>
      <p:ext uri="{BB962C8B-B14F-4D97-AF65-F5344CB8AC3E}">
        <p14:creationId xmlns:p14="http://schemas.microsoft.com/office/powerpoint/2010/main" val="399738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200" b="0" i="0" u="none" strike="noStrike" baseline="0" dirty="0">
                <a:latin typeface="DejaVuSans"/>
              </a:rPr>
              <a:t>Het doel van deze actie is om in wetlands de woekering van wc. te doorbreken, de veerkracht van het ecosysteem te verhogen zodat de bedekking van wc stabiliseert bij een lage bedekking die geen negatieve ecologische gevolgen meer heeft.</a:t>
            </a:r>
          </a:p>
          <a:p>
            <a:pPr algn="l"/>
            <a:endParaRPr lang="nl-NL" sz="1200" b="0" i="0" u="none" strike="noStrike" baseline="0" dirty="0">
              <a:latin typeface="DejaVuSans"/>
            </a:endParaRPr>
          </a:p>
          <a:p>
            <a:endParaRPr lang="nl-NL" dirty="0"/>
          </a:p>
        </p:txBody>
      </p:sp>
      <p:sp>
        <p:nvSpPr>
          <p:cNvPr id="4" name="Tijdelijke aanduiding voor dianummer 3"/>
          <p:cNvSpPr>
            <a:spLocks noGrp="1"/>
          </p:cNvSpPr>
          <p:nvPr>
            <p:ph type="sldNum" sz="quarter" idx="10"/>
          </p:nvPr>
        </p:nvSpPr>
        <p:spPr/>
        <p:txBody>
          <a:bodyPr/>
          <a:lstStyle/>
          <a:p>
            <a:fld id="{1F91383C-992B-48B8-ADAB-EEED6FD28D7C}" type="slidenum">
              <a:rPr lang="nl-NL">
                <a:solidFill>
                  <a:prstClr val="black"/>
                </a:solidFill>
              </a:rPr>
              <a:pPr/>
              <a:t>15</a:t>
            </a:fld>
            <a:endParaRPr lang="nl-NL">
              <a:solidFill>
                <a:prstClr val="black"/>
              </a:solidFill>
            </a:endParaRPr>
          </a:p>
        </p:txBody>
      </p:sp>
    </p:spTree>
    <p:extLst>
      <p:ext uri="{BB962C8B-B14F-4D97-AF65-F5344CB8AC3E}">
        <p14:creationId xmlns:p14="http://schemas.microsoft.com/office/powerpoint/2010/main" val="1659876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aseline="0" dirty="0" err="1"/>
              <a:t>Donormateriaal</a:t>
            </a:r>
            <a:r>
              <a:rPr lang="en-US" baseline="0" dirty="0"/>
              <a:t> , de </a:t>
            </a:r>
            <a:r>
              <a:rPr lang="en-US" baseline="0" dirty="0" err="1"/>
              <a:t>inheemse</a:t>
            </a:r>
            <a:r>
              <a:rPr lang="en-US" baseline="0" dirty="0"/>
              <a:t> </a:t>
            </a:r>
            <a:r>
              <a:rPr lang="en-US" baseline="0" dirty="0" err="1"/>
              <a:t>soort</a:t>
            </a:r>
            <a:r>
              <a:rPr lang="en-US" baseline="0" dirty="0"/>
              <a:t>, die we </a:t>
            </a:r>
            <a:r>
              <a:rPr lang="en-US" baseline="0" dirty="0" err="1"/>
              <a:t>gebruiken</a:t>
            </a:r>
            <a:r>
              <a:rPr lang="en-US" baseline="0" dirty="0"/>
              <a:t> </a:t>
            </a:r>
            <a:r>
              <a:rPr lang="en-US" baseline="0" dirty="0" err="1"/>
              <a:t>voor</a:t>
            </a:r>
            <a:r>
              <a:rPr lang="en-US" baseline="0" dirty="0"/>
              <a:t> life wetlands </a:t>
            </a:r>
            <a:r>
              <a:rPr lang="en-US" baseline="0" dirty="0" err="1"/>
              <a:t>wc</a:t>
            </a:r>
            <a:r>
              <a:rPr lang="en-US" baseline="0" dirty="0"/>
              <a:t> is </a:t>
            </a:r>
            <a:r>
              <a:rPr lang="en-US" baseline="0" dirty="0" err="1"/>
              <a:t>vooralsnog</a:t>
            </a:r>
            <a:r>
              <a:rPr lang="en-US" baseline="0" dirty="0"/>
              <a:t> </a:t>
            </a:r>
            <a:r>
              <a:rPr lang="en-US" baseline="0" dirty="0" err="1"/>
              <a:t>slechts</a:t>
            </a:r>
            <a:r>
              <a:rPr lang="en-US" baseline="0" dirty="0"/>
              <a:t> </a:t>
            </a:r>
            <a:r>
              <a:rPr lang="en-US" baseline="0" dirty="0" err="1"/>
              <a:t>oeverkruid</a:t>
            </a:r>
            <a:r>
              <a:rPr lang="en-US" baseline="0" dirty="0"/>
              <a:t>. </a:t>
            </a:r>
            <a:r>
              <a:rPr lang="en-US" baseline="0" dirty="0" err="1"/>
              <a:t>Deze</a:t>
            </a:r>
            <a:r>
              <a:rPr lang="en-US" baseline="0" dirty="0"/>
              <a:t> </a:t>
            </a:r>
            <a:r>
              <a:rPr lang="en-US" baseline="0" dirty="0" err="1"/>
              <a:t>soort</a:t>
            </a:r>
            <a:r>
              <a:rPr lang="en-US" baseline="0" dirty="0"/>
              <a:t> heft </a:t>
            </a:r>
            <a:r>
              <a:rPr lang="en-US" baseline="0" dirty="0" err="1"/>
              <a:t>een</a:t>
            </a:r>
            <a:r>
              <a:rPr lang="en-US" baseline="0" dirty="0"/>
              <a:t> overlap met </a:t>
            </a:r>
            <a:r>
              <a:rPr lang="en-US" baseline="0" dirty="0" err="1"/>
              <a:t>wc</a:t>
            </a:r>
            <a:r>
              <a:rPr lang="en-US" baseline="0" dirty="0"/>
              <a:t> in </a:t>
            </a:r>
            <a:r>
              <a:rPr lang="en-US" baseline="0" dirty="0" err="1"/>
              <a:t>voornamelijk</a:t>
            </a:r>
            <a:r>
              <a:rPr lang="en-US" baseline="0" dirty="0"/>
              <a:t> </a:t>
            </a:r>
            <a:r>
              <a:rPr lang="en-US" baseline="0" dirty="0" err="1"/>
              <a:t>voeddselarme</a:t>
            </a:r>
            <a:r>
              <a:rPr lang="en-US" baseline="0" dirty="0"/>
              <a:t>, </a:t>
            </a:r>
            <a:r>
              <a:rPr lang="en-US" baseline="0" dirty="0" err="1"/>
              <a:t>schrale</a:t>
            </a:r>
            <a:r>
              <a:rPr lang="en-US" baseline="0" dirty="0"/>
              <a:t> </a:t>
            </a:r>
            <a:r>
              <a:rPr lang="en-US" baseline="0" dirty="0" err="1"/>
              <a:t>gebieden</a:t>
            </a:r>
            <a:r>
              <a:rPr lang="en-US" baseline="0" dirty="0"/>
              <a:t>. </a:t>
            </a:r>
            <a:r>
              <a:rPr lang="en-US" baseline="0" dirty="0" err="1"/>
              <a:t>Waar</a:t>
            </a:r>
            <a:r>
              <a:rPr lang="en-US" baseline="0" dirty="0"/>
              <a:t> het </a:t>
            </a:r>
            <a:r>
              <a:rPr lang="en-US" baseline="0" dirty="0" err="1"/>
              <a:t>naar</a:t>
            </a:r>
            <a:r>
              <a:rPr lang="en-US" baseline="0" dirty="0"/>
              <a:t> </a:t>
            </a:r>
            <a:r>
              <a:rPr lang="en-US" baseline="0" dirty="0" err="1"/>
              <a:t>verwachting</a:t>
            </a:r>
            <a:r>
              <a:rPr lang="en-US" baseline="0" dirty="0"/>
              <a:t> </a:t>
            </a:r>
            <a:r>
              <a:rPr lang="en-US" baseline="0" dirty="0" err="1"/>
              <a:t>gaat</a:t>
            </a:r>
            <a:r>
              <a:rPr lang="en-US" baseline="0" dirty="0"/>
              <a:t> </a:t>
            </a:r>
            <a:r>
              <a:rPr lang="en-US" baseline="0" dirty="0" err="1"/>
              <a:t>concureren</a:t>
            </a:r>
            <a:r>
              <a:rPr lang="en-US" baseline="0" dirty="0"/>
              <a:t> om </a:t>
            </a:r>
            <a:r>
              <a:rPr lang="en-US" baseline="0" dirty="0" err="1"/>
              <a:t>voedingsstoffen</a:t>
            </a:r>
            <a:r>
              <a:rPr lang="en-US" baseline="0" dirty="0"/>
              <a:t> </a:t>
            </a:r>
            <a:r>
              <a:rPr lang="en-US" baseline="0" dirty="0" err="1"/>
              <a:t>en</a:t>
            </a:r>
            <a:r>
              <a:rPr lang="en-US" baseline="0" dirty="0"/>
              <a:t> </a:t>
            </a:r>
            <a:r>
              <a:rPr lang="en-US" baseline="0" dirty="0" err="1"/>
              <a:t>ruimte</a:t>
            </a:r>
            <a:r>
              <a:rPr lang="en-US" baseline="0" dirty="0"/>
              <a:t> met </a:t>
            </a:r>
            <a:r>
              <a:rPr lang="en-US" baseline="0" dirty="0" err="1"/>
              <a:t>wc</a:t>
            </a:r>
            <a:r>
              <a:rPr lang="en-US" baseline="0" dirty="0"/>
              <a:t>. </a:t>
            </a:r>
            <a:r>
              <a:rPr lang="en-US" baseline="0" dirty="0" err="1"/>
              <a:t>Oeverkruid</a:t>
            </a:r>
            <a:r>
              <a:rPr lang="en-US" baseline="0" dirty="0"/>
              <a:t> is </a:t>
            </a:r>
            <a:r>
              <a:rPr lang="en-US" baseline="0" dirty="0" err="1"/>
              <a:t>daarnaast</a:t>
            </a:r>
            <a:r>
              <a:rPr lang="en-US" baseline="0" dirty="0"/>
              <a:t> </a:t>
            </a:r>
            <a:r>
              <a:rPr lang="en-US" baseline="0" dirty="0" err="1"/>
              <a:t>gekozen</a:t>
            </a:r>
            <a:r>
              <a:rPr lang="en-US" baseline="0" dirty="0"/>
              <a:t> </a:t>
            </a:r>
            <a:r>
              <a:rPr lang="en-US" baseline="0" dirty="0" err="1"/>
              <a:t>omdat</a:t>
            </a:r>
            <a:r>
              <a:rPr lang="en-US" baseline="0" dirty="0"/>
              <a:t> het </a:t>
            </a:r>
            <a:r>
              <a:rPr lang="en-US" baseline="0" dirty="0" err="1"/>
              <a:t>relatief</a:t>
            </a:r>
            <a:r>
              <a:rPr lang="en-US" baseline="0" dirty="0"/>
              <a:t> </a:t>
            </a:r>
            <a:r>
              <a:rPr lang="en-US" baseline="0" dirty="0" err="1"/>
              <a:t>eenvoudig</a:t>
            </a:r>
            <a:r>
              <a:rPr lang="en-US" baseline="0" dirty="0"/>
              <a:t> </a:t>
            </a:r>
            <a:r>
              <a:rPr lang="en-US" baseline="0" dirty="0" err="1"/>
              <a:t>te</a:t>
            </a:r>
            <a:r>
              <a:rPr lang="en-US" baseline="0" dirty="0"/>
              <a:t> </a:t>
            </a:r>
            <a:r>
              <a:rPr lang="en-US" baseline="0" dirty="0" err="1"/>
              <a:t>vinden</a:t>
            </a:r>
            <a:r>
              <a:rPr lang="en-US" baseline="0" dirty="0"/>
              <a:t> is in </a:t>
            </a:r>
            <a:r>
              <a:rPr lang="en-US" baseline="0" dirty="0" err="1"/>
              <a:t>redelijk</a:t>
            </a:r>
            <a:r>
              <a:rPr lang="en-US" baseline="0" dirty="0"/>
              <a:t> </a:t>
            </a:r>
            <a:r>
              <a:rPr lang="en-US" baseline="0" dirty="0" err="1"/>
              <a:t>grote</a:t>
            </a:r>
            <a:r>
              <a:rPr lang="en-US" baseline="0" dirty="0"/>
              <a:t> </a:t>
            </a:r>
            <a:r>
              <a:rPr lang="en-US" baseline="0" dirty="0" err="1"/>
              <a:t>hoeveelheden</a:t>
            </a:r>
            <a:r>
              <a:rPr lang="en-US" baseline="0" dirty="0"/>
              <a:t> (</a:t>
            </a:r>
            <a:r>
              <a:rPr lang="en-US" baseline="0" dirty="0" err="1"/>
              <a:t>bij</a:t>
            </a:r>
            <a:r>
              <a:rPr lang="en-US" baseline="0" dirty="0"/>
              <a:t> </a:t>
            </a:r>
            <a:r>
              <a:rPr lang="en-US" baseline="0" dirty="0" err="1"/>
              <a:t>aanspoelen</a:t>
            </a:r>
            <a:r>
              <a:rPr lang="en-US" baseline="0" dirty="0"/>
              <a:t>). </a:t>
            </a:r>
            <a:r>
              <a:rPr lang="en-US" baseline="0" dirty="0" err="1"/>
              <a:t>Echter</a:t>
            </a:r>
            <a:r>
              <a:rPr lang="en-US" baseline="0" dirty="0"/>
              <a:t> het is </a:t>
            </a:r>
            <a:r>
              <a:rPr lang="en-US" baseline="0" dirty="0" err="1"/>
              <a:t>mogelijk</a:t>
            </a:r>
            <a:r>
              <a:rPr lang="en-US" baseline="0" dirty="0"/>
              <a:t> </a:t>
            </a:r>
            <a:r>
              <a:rPr lang="en-US" baseline="0" dirty="0" err="1"/>
              <a:t>dat</a:t>
            </a:r>
            <a:r>
              <a:rPr lang="en-US" baseline="0" dirty="0"/>
              <a:t> we in de loop van het project nog </a:t>
            </a:r>
            <a:r>
              <a:rPr lang="en-US" baseline="0" dirty="0" err="1"/>
              <a:t>andere</a:t>
            </a:r>
            <a:r>
              <a:rPr lang="en-US" baseline="0" dirty="0"/>
              <a:t> </a:t>
            </a:r>
            <a:r>
              <a:rPr lang="en-US" baseline="0" dirty="0" err="1"/>
              <a:t>geschikte</a:t>
            </a:r>
            <a:r>
              <a:rPr lang="en-US" baseline="0" dirty="0"/>
              <a:t> </a:t>
            </a:r>
            <a:r>
              <a:rPr lang="en-US" baseline="0" dirty="0" err="1"/>
              <a:t>soorten</a:t>
            </a:r>
            <a:r>
              <a:rPr lang="en-US" baseline="0" dirty="0"/>
              <a:t> </a:t>
            </a:r>
            <a:r>
              <a:rPr lang="en-US" baseline="0" dirty="0" err="1"/>
              <a:t>gaan</a:t>
            </a:r>
            <a:r>
              <a:rPr lang="en-US" baseline="0" dirty="0"/>
              <a:t> </a:t>
            </a:r>
            <a:r>
              <a:rPr lang="en-US" baseline="0" dirty="0" err="1"/>
              <a:t>vinden</a:t>
            </a:r>
            <a:r>
              <a:rPr lang="en-US" baseline="0" dirty="0"/>
              <a:t>. </a:t>
            </a:r>
          </a:p>
          <a:p>
            <a:endParaRPr lang="en-US" baseline="0" dirty="0"/>
          </a:p>
          <a:p>
            <a:r>
              <a:rPr lang="en-US" baseline="0" dirty="0" err="1"/>
              <a:t>Biomassa</a:t>
            </a:r>
            <a:r>
              <a:rPr lang="en-US" baseline="0" dirty="0"/>
              <a:t> </a:t>
            </a:r>
            <a:r>
              <a:rPr lang="en-US" baseline="0" dirty="0" err="1"/>
              <a:t>verwijderen</a:t>
            </a:r>
            <a:r>
              <a:rPr lang="en-US" baseline="0" dirty="0"/>
              <a:t> door </a:t>
            </a:r>
            <a:r>
              <a:rPr lang="en-US" baseline="0" dirty="0" err="1"/>
              <a:t>afgraven</a:t>
            </a:r>
            <a:r>
              <a:rPr lang="en-US" baseline="0" dirty="0"/>
              <a:t>, </a:t>
            </a:r>
            <a:r>
              <a:rPr lang="en-US" baseline="0" dirty="0" err="1"/>
              <a:t>plaggen</a:t>
            </a:r>
            <a:r>
              <a:rPr lang="en-US" baseline="0" dirty="0"/>
              <a:t>, </a:t>
            </a:r>
            <a:r>
              <a:rPr lang="en-US" baseline="0" dirty="0" err="1"/>
              <a:t>heet</a:t>
            </a:r>
            <a:r>
              <a:rPr lang="en-US" baseline="0" dirty="0"/>
              <a:t> water, </a:t>
            </a:r>
            <a:r>
              <a:rPr lang="en-US" baseline="0" dirty="0" err="1"/>
              <a:t>combinatie</a:t>
            </a:r>
            <a:r>
              <a:rPr lang="en-US" baseline="0" dirty="0"/>
              <a:t>.</a:t>
            </a:r>
          </a:p>
          <a:p>
            <a:r>
              <a:rPr lang="en-US" baseline="0" dirty="0" err="1"/>
              <a:t>Planten</a:t>
            </a:r>
            <a:r>
              <a:rPr lang="en-US" baseline="0" dirty="0"/>
              <a:t> in het geode </a:t>
            </a:r>
            <a:r>
              <a:rPr lang="en-US" baseline="0" dirty="0" err="1"/>
              <a:t>seizoen</a:t>
            </a:r>
            <a:endParaRPr lang="en-US" baseline="0" dirty="0"/>
          </a:p>
          <a:p>
            <a:r>
              <a:rPr lang="en-US" baseline="0" dirty="0" err="1"/>
              <a:t>oeverkruid</a:t>
            </a:r>
            <a:endParaRPr lang="nl-NL" dirty="0"/>
          </a:p>
        </p:txBody>
      </p:sp>
      <p:sp>
        <p:nvSpPr>
          <p:cNvPr id="4" name="Tijdelijke aanduiding voor dianummer 3"/>
          <p:cNvSpPr>
            <a:spLocks noGrp="1"/>
          </p:cNvSpPr>
          <p:nvPr>
            <p:ph type="sldNum" sz="quarter" idx="10"/>
          </p:nvPr>
        </p:nvSpPr>
        <p:spPr/>
        <p:txBody>
          <a:bodyPr/>
          <a:lstStyle/>
          <a:p>
            <a:fld id="{1F91383C-992B-48B8-ADAB-EEED6FD28D7C}" type="slidenum">
              <a:rPr lang="nl-NL">
                <a:solidFill>
                  <a:prstClr val="black"/>
                </a:solidFill>
              </a:rPr>
              <a:pPr/>
              <a:t>16</a:t>
            </a:fld>
            <a:endParaRPr lang="nl-NL">
              <a:solidFill>
                <a:prstClr val="black"/>
              </a:solidFill>
            </a:endParaRPr>
          </a:p>
        </p:txBody>
      </p:sp>
    </p:spTree>
    <p:extLst>
      <p:ext uri="{BB962C8B-B14F-4D97-AF65-F5344CB8AC3E}">
        <p14:creationId xmlns:p14="http://schemas.microsoft.com/office/powerpoint/2010/main" val="4058699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975E6EF-1A15-4F1C-9C36-071026AA38DE}" type="slidenum">
              <a:rPr lang="nl-NL">
                <a:solidFill>
                  <a:prstClr val="black"/>
                </a:solidFill>
              </a:rPr>
              <a:pPr/>
              <a:t>18</a:t>
            </a:fld>
            <a:endParaRPr lang="nl-NL">
              <a:solidFill>
                <a:prstClr val="black"/>
              </a:solidFill>
            </a:endParaRPr>
          </a:p>
        </p:txBody>
      </p:sp>
    </p:spTree>
    <p:extLst>
      <p:ext uri="{BB962C8B-B14F-4D97-AF65-F5344CB8AC3E}">
        <p14:creationId xmlns:p14="http://schemas.microsoft.com/office/powerpoint/2010/main" val="701043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5209E1-B348-AC45-AB5A-924B6394C69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00C31C3-8D8B-1D42-A7DE-B46964B865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6009BF0-F0D5-D64B-A07D-A99D383EBBDB}"/>
              </a:ext>
            </a:extLst>
          </p:cNvPr>
          <p:cNvSpPr>
            <a:spLocks noGrp="1"/>
          </p:cNvSpPr>
          <p:nvPr>
            <p:ph type="dt" sz="half" idx="10"/>
          </p:nvPr>
        </p:nvSpPr>
        <p:spPr/>
        <p:txBody>
          <a:bodyPr/>
          <a:lstStyle/>
          <a:p>
            <a:fld id="{2F437C2B-31F5-A349-8B88-CF64A7A92848}" type="datetimeFigureOut">
              <a:rPr lang="nl-NL" smtClean="0"/>
              <a:t>21-6-2022</a:t>
            </a:fld>
            <a:endParaRPr lang="nl-NL"/>
          </a:p>
        </p:txBody>
      </p:sp>
      <p:sp>
        <p:nvSpPr>
          <p:cNvPr id="5" name="Tijdelijke aanduiding voor voettekst 4">
            <a:extLst>
              <a:ext uri="{FF2B5EF4-FFF2-40B4-BE49-F238E27FC236}">
                <a16:creationId xmlns:a16="http://schemas.microsoft.com/office/drawing/2014/main" id="{59F587F4-CD74-D741-B721-416BDC942C2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65315FC-BBC2-1444-AD7C-52357E4760E0}"/>
              </a:ext>
            </a:extLst>
          </p:cNvPr>
          <p:cNvSpPr>
            <a:spLocks noGrp="1"/>
          </p:cNvSpPr>
          <p:nvPr>
            <p:ph type="sldNum" sz="quarter" idx="12"/>
          </p:nvPr>
        </p:nvSpPr>
        <p:spPr/>
        <p:txBody>
          <a:bodyPr/>
          <a:lstStyle/>
          <a:p>
            <a:fld id="{5D5FE838-06BA-A74E-9E9F-520EDBA3E42E}" type="slidenum">
              <a:rPr lang="nl-NL" smtClean="0"/>
              <a:t>‹nr.›</a:t>
            </a:fld>
            <a:endParaRPr lang="nl-NL"/>
          </a:p>
        </p:txBody>
      </p:sp>
    </p:spTree>
    <p:extLst>
      <p:ext uri="{BB962C8B-B14F-4D97-AF65-F5344CB8AC3E}">
        <p14:creationId xmlns:p14="http://schemas.microsoft.com/office/powerpoint/2010/main" val="2232419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76206B-F5DD-6E49-A92A-BEC973B4B37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0C2389E-EE4E-C24D-86F7-8B37FDAD4F2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363B1A1-31C6-9D46-AE79-53F12A5EE00F}"/>
              </a:ext>
            </a:extLst>
          </p:cNvPr>
          <p:cNvSpPr>
            <a:spLocks noGrp="1"/>
          </p:cNvSpPr>
          <p:nvPr>
            <p:ph type="dt" sz="half" idx="10"/>
          </p:nvPr>
        </p:nvSpPr>
        <p:spPr/>
        <p:txBody>
          <a:bodyPr/>
          <a:lstStyle/>
          <a:p>
            <a:fld id="{2F437C2B-31F5-A349-8B88-CF64A7A92848}" type="datetimeFigureOut">
              <a:rPr lang="nl-NL" smtClean="0"/>
              <a:t>21-6-2022</a:t>
            </a:fld>
            <a:endParaRPr lang="nl-NL"/>
          </a:p>
        </p:txBody>
      </p:sp>
      <p:sp>
        <p:nvSpPr>
          <p:cNvPr id="5" name="Tijdelijke aanduiding voor voettekst 4">
            <a:extLst>
              <a:ext uri="{FF2B5EF4-FFF2-40B4-BE49-F238E27FC236}">
                <a16:creationId xmlns:a16="http://schemas.microsoft.com/office/drawing/2014/main" id="{494D2846-E2E3-6D47-961A-26EE74C1371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AE96AD7-80B3-8249-A353-D55391E62E18}"/>
              </a:ext>
            </a:extLst>
          </p:cNvPr>
          <p:cNvSpPr>
            <a:spLocks noGrp="1"/>
          </p:cNvSpPr>
          <p:nvPr>
            <p:ph type="sldNum" sz="quarter" idx="12"/>
          </p:nvPr>
        </p:nvSpPr>
        <p:spPr/>
        <p:txBody>
          <a:bodyPr/>
          <a:lstStyle/>
          <a:p>
            <a:fld id="{5D5FE838-06BA-A74E-9E9F-520EDBA3E42E}" type="slidenum">
              <a:rPr lang="nl-NL" smtClean="0"/>
              <a:t>‹nr.›</a:t>
            </a:fld>
            <a:endParaRPr lang="nl-NL"/>
          </a:p>
        </p:txBody>
      </p:sp>
    </p:spTree>
    <p:extLst>
      <p:ext uri="{BB962C8B-B14F-4D97-AF65-F5344CB8AC3E}">
        <p14:creationId xmlns:p14="http://schemas.microsoft.com/office/powerpoint/2010/main" val="2711725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B71EB69-8A34-7747-B4C0-211346A0F82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743777E-785A-1C4E-8095-76EA5AC6E04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EEFA497-B98B-4C40-93E3-B61495643DD7}"/>
              </a:ext>
            </a:extLst>
          </p:cNvPr>
          <p:cNvSpPr>
            <a:spLocks noGrp="1"/>
          </p:cNvSpPr>
          <p:nvPr>
            <p:ph type="dt" sz="half" idx="10"/>
          </p:nvPr>
        </p:nvSpPr>
        <p:spPr/>
        <p:txBody>
          <a:bodyPr/>
          <a:lstStyle/>
          <a:p>
            <a:fld id="{2F437C2B-31F5-A349-8B88-CF64A7A92848}" type="datetimeFigureOut">
              <a:rPr lang="nl-NL" smtClean="0"/>
              <a:t>21-6-2022</a:t>
            </a:fld>
            <a:endParaRPr lang="nl-NL"/>
          </a:p>
        </p:txBody>
      </p:sp>
      <p:sp>
        <p:nvSpPr>
          <p:cNvPr id="5" name="Tijdelijke aanduiding voor voettekst 4">
            <a:extLst>
              <a:ext uri="{FF2B5EF4-FFF2-40B4-BE49-F238E27FC236}">
                <a16:creationId xmlns:a16="http://schemas.microsoft.com/office/drawing/2014/main" id="{F72A172D-46CB-404A-BC52-64537FF1E73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6D4CCBC-B11F-ED4A-898A-E812FB52A233}"/>
              </a:ext>
            </a:extLst>
          </p:cNvPr>
          <p:cNvSpPr>
            <a:spLocks noGrp="1"/>
          </p:cNvSpPr>
          <p:nvPr>
            <p:ph type="sldNum" sz="quarter" idx="12"/>
          </p:nvPr>
        </p:nvSpPr>
        <p:spPr/>
        <p:txBody>
          <a:bodyPr/>
          <a:lstStyle/>
          <a:p>
            <a:fld id="{5D5FE838-06BA-A74E-9E9F-520EDBA3E42E}" type="slidenum">
              <a:rPr lang="nl-NL" smtClean="0"/>
              <a:t>‹nr.›</a:t>
            </a:fld>
            <a:endParaRPr lang="nl-NL"/>
          </a:p>
        </p:txBody>
      </p:sp>
    </p:spTree>
    <p:extLst>
      <p:ext uri="{BB962C8B-B14F-4D97-AF65-F5344CB8AC3E}">
        <p14:creationId xmlns:p14="http://schemas.microsoft.com/office/powerpoint/2010/main" val="2450487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62467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851367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534390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53522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406318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259917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84632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71952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7C5CB-6850-4944-A7EA-AF686677FA9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BA89E5C-6B05-AD47-88DE-710FC6EC4EA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4E6CF56-9711-FE43-A3D0-911BF36491EC}"/>
              </a:ext>
            </a:extLst>
          </p:cNvPr>
          <p:cNvSpPr>
            <a:spLocks noGrp="1"/>
          </p:cNvSpPr>
          <p:nvPr>
            <p:ph type="dt" sz="half" idx="10"/>
          </p:nvPr>
        </p:nvSpPr>
        <p:spPr/>
        <p:txBody>
          <a:bodyPr/>
          <a:lstStyle/>
          <a:p>
            <a:fld id="{2F437C2B-31F5-A349-8B88-CF64A7A92848}" type="datetimeFigureOut">
              <a:rPr lang="nl-NL" smtClean="0"/>
              <a:t>21-6-2022</a:t>
            </a:fld>
            <a:endParaRPr lang="nl-NL"/>
          </a:p>
        </p:txBody>
      </p:sp>
      <p:sp>
        <p:nvSpPr>
          <p:cNvPr id="5" name="Tijdelijke aanduiding voor voettekst 4">
            <a:extLst>
              <a:ext uri="{FF2B5EF4-FFF2-40B4-BE49-F238E27FC236}">
                <a16:creationId xmlns:a16="http://schemas.microsoft.com/office/drawing/2014/main" id="{BC1BD8EE-43F2-A447-BDBC-3E1E566C7BD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7F860A3-B45F-1F43-B04C-BB9D2C9F52CB}"/>
              </a:ext>
            </a:extLst>
          </p:cNvPr>
          <p:cNvSpPr>
            <a:spLocks noGrp="1"/>
          </p:cNvSpPr>
          <p:nvPr>
            <p:ph type="sldNum" sz="quarter" idx="12"/>
          </p:nvPr>
        </p:nvSpPr>
        <p:spPr/>
        <p:txBody>
          <a:bodyPr/>
          <a:lstStyle/>
          <a:p>
            <a:fld id="{5D5FE838-06BA-A74E-9E9F-520EDBA3E42E}" type="slidenum">
              <a:rPr lang="nl-NL" smtClean="0"/>
              <a:t>‹nr.›</a:t>
            </a:fld>
            <a:endParaRPr lang="nl-NL"/>
          </a:p>
        </p:txBody>
      </p:sp>
    </p:spTree>
    <p:extLst>
      <p:ext uri="{BB962C8B-B14F-4D97-AF65-F5344CB8AC3E}">
        <p14:creationId xmlns:p14="http://schemas.microsoft.com/office/powerpoint/2010/main" val="3619399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72690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224337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456975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495736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862230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601408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903160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288567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24397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4621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0F076-2363-3342-8B4C-B82D9D9EAC9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512833C-D770-C84E-B78C-BF8EF89CF9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0B8790E-983F-3B47-8DFB-DFE354389B9D}"/>
              </a:ext>
            </a:extLst>
          </p:cNvPr>
          <p:cNvSpPr>
            <a:spLocks noGrp="1"/>
          </p:cNvSpPr>
          <p:nvPr>
            <p:ph type="dt" sz="half" idx="10"/>
          </p:nvPr>
        </p:nvSpPr>
        <p:spPr/>
        <p:txBody>
          <a:bodyPr/>
          <a:lstStyle/>
          <a:p>
            <a:fld id="{2F437C2B-31F5-A349-8B88-CF64A7A92848}" type="datetimeFigureOut">
              <a:rPr lang="nl-NL" smtClean="0"/>
              <a:t>21-6-2022</a:t>
            </a:fld>
            <a:endParaRPr lang="nl-NL"/>
          </a:p>
        </p:txBody>
      </p:sp>
      <p:sp>
        <p:nvSpPr>
          <p:cNvPr id="5" name="Tijdelijke aanduiding voor voettekst 4">
            <a:extLst>
              <a:ext uri="{FF2B5EF4-FFF2-40B4-BE49-F238E27FC236}">
                <a16:creationId xmlns:a16="http://schemas.microsoft.com/office/drawing/2014/main" id="{B9520DB2-19F5-914F-9C84-FA8C874699B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FF9342B-B84C-5040-869C-07FF6E5F8501}"/>
              </a:ext>
            </a:extLst>
          </p:cNvPr>
          <p:cNvSpPr>
            <a:spLocks noGrp="1"/>
          </p:cNvSpPr>
          <p:nvPr>
            <p:ph type="sldNum" sz="quarter" idx="12"/>
          </p:nvPr>
        </p:nvSpPr>
        <p:spPr/>
        <p:txBody>
          <a:bodyPr/>
          <a:lstStyle/>
          <a:p>
            <a:fld id="{5D5FE838-06BA-A74E-9E9F-520EDBA3E42E}" type="slidenum">
              <a:rPr lang="nl-NL" smtClean="0"/>
              <a:t>‹nr.›</a:t>
            </a:fld>
            <a:endParaRPr lang="nl-NL"/>
          </a:p>
        </p:txBody>
      </p:sp>
    </p:spTree>
    <p:extLst>
      <p:ext uri="{BB962C8B-B14F-4D97-AF65-F5344CB8AC3E}">
        <p14:creationId xmlns:p14="http://schemas.microsoft.com/office/powerpoint/2010/main" val="2758529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207578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751673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7289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244067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628166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444824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388237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466252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40836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514236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BD1A3-B727-5343-9B0C-860C042AFE2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58941AC-F81F-344F-BF4D-D0B76DE1496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9268162-0506-2A49-8A57-70341FA8C41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1EEE07C-B66D-6D4E-865A-3851CC612A2B}"/>
              </a:ext>
            </a:extLst>
          </p:cNvPr>
          <p:cNvSpPr>
            <a:spLocks noGrp="1"/>
          </p:cNvSpPr>
          <p:nvPr>
            <p:ph type="dt" sz="half" idx="10"/>
          </p:nvPr>
        </p:nvSpPr>
        <p:spPr/>
        <p:txBody>
          <a:bodyPr/>
          <a:lstStyle/>
          <a:p>
            <a:fld id="{2F437C2B-31F5-A349-8B88-CF64A7A92848}" type="datetimeFigureOut">
              <a:rPr lang="nl-NL" smtClean="0"/>
              <a:t>21-6-2022</a:t>
            </a:fld>
            <a:endParaRPr lang="nl-NL"/>
          </a:p>
        </p:txBody>
      </p:sp>
      <p:sp>
        <p:nvSpPr>
          <p:cNvPr id="6" name="Tijdelijke aanduiding voor voettekst 5">
            <a:extLst>
              <a:ext uri="{FF2B5EF4-FFF2-40B4-BE49-F238E27FC236}">
                <a16:creationId xmlns:a16="http://schemas.microsoft.com/office/drawing/2014/main" id="{C21CA18D-8AF4-A846-9470-24CE4907D19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CDDD17C-E5F8-A64D-8E08-C41CA5F28D62}"/>
              </a:ext>
            </a:extLst>
          </p:cNvPr>
          <p:cNvSpPr>
            <a:spLocks noGrp="1"/>
          </p:cNvSpPr>
          <p:nvPr>
            <p:ph type="sldNum" sz="quarter" idx="12"/>
          </p:nvPr>
        </p:nvSpPr>
        <p:spPr/>
        <p:txBody>
          <a:bodyPr/>
          <a:lstStyle/>
          <a:p>
            <a:fld id="{5D5FE838-06BA-A74E-9E9F-520EDBA3E42E}" type="slidenum">
              <a:rPr lang="nl-NL" smtClean="0"/>
              <a:t>‹nr.›</a:t>
            </a:fld>
            <a:endParaRPr lang="nl-NL"/>
          </a:p>
        </p:txBody>
      </p:sp>
    </p:spTree>
    <p:extLst>
      <p:ext uri="{BB962C8B-B14F-4D97-AF65-F5344CB8AC3E}">
        <p14:creationId xmlns:p14="http://schemas.microsoft.com/office/powerpoint/2010/main" val="1949417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463850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285500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091037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818323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635235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766989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13015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6542382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76196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849272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133E9-A599-D74E-8370-2E5E6EAB0C7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8317EDF-5A32-7446-BFAC-83C3845B3D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85F581C-7D83-2849-AAC4-651660CA67A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4D4F74A-1735-4D45-B14B-F62ACA570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D63301C-99C8-7744-ABF4-65DF814657A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FB01AF2-9268-744D-8E19-2C0FB617AD5F}"/>
              </a:ext>
            </a:extLst>
          </p:cNvPr>
          <p:cNvSpPr>
            <a:spLocks noGrp="1"/>
          </p:cNvSpPr>
          <p:nvPr>
            <p:ph type="dt" sz="half" idx="10"/>
          </p:nvPr>
        </p:nvSpPr>
        <p:spPr/>
        <p:txBody>
          <a:bodyPr/>
          <a:lstStyle/>
          <a:p>
            <a:fld id="{2F437C2B-31F5-A349-8B88-CF64A7A92848}" type="datetimeFigureOut">
              <a:rPr lang="nl-NL" smtClean="0"/>
              <a:t>21-6-2022</a:t>
            </a:fld>
            <a:endParaRPr lang="nl-NL"/>
          </a:p>
        </p:txBody>
      </p:sp>
      <p:sp>
        <p:nvSpPr>
          <p:cNvPr id="8" name="Tijdelijke aanduiding voor voettekst 7">
            <a:extLst>
              <a:ext uri="{FF2B5EF4-FFF2-40B4-BE49-F238E27FC236}">
                <a16:creationId xmlns:a16="http://schemas.microsoft.com/office/drawing/2014/main" id="{AD770C01-ADFE-8C4B-B45E-CBE5DE8E8DB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4DBDEC-4F52-A24F-BFED-E7BA6229E5C4}"/>
              </a:ext>
            </a:extLst>
          </p:cNvPr>
          <p:cNvSpPr>
            <a:spLocks noGrp="1"/>
          </p:cNvSpPr>
          <p:nvPr>
            <p:ph type="sldNum" sz="quarter" idx="12"/>
          </p:nvPr>
        </p:nvSpPr>
        <p:spPr/>
        <p:txBody>
          <a:bodyPr/>
          <a:lstStyle/>
          <a:p>
            <a:fld id="{5D5FE838-06BA-A74E-9E9F-520EDBA3E42E}" type="slidenum">
              <a:rPr lang="nl-NL" smtClean="0"/>
              <a:t>‹nr.›</a:t>
            </a:fld>
            <a:endParaRPr lang="nl-NL"/>
          </a:p>
        </p:txBody>
      </p:sp>
    </p:spTree>
    <p:extLst>
      <p:ext uri="{BB962C8B-B14F-4D97-AF65-F5344CB8AC3E}">
        <p14:creationId xmlns:p14="http://schemas.microsoft.com/office/powerpoint/2010/main" val="7815407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279911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6743157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074225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303696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82836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54E3892-200A-4F8E-A670-30C965190F2E}" type="datetimeFigureOut">
              <a:rPr lang="nl-NL">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1AF56B0-AB80-4FE4-AC1D-D5A139DE95ED}"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825797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3BC49-6CDD-BC44-9BBE-F8042BC53C6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DA5BAF9-1E0E-BC4C-9961-3B028740397D}"/>
              </a:ext>
            </a:extLst>
          </p:cNvPr>
          <p:cNvSpPr>
            <a:spLocks noGrp="1"/>
          </p:cNvSpPr>
          <p:nvPr>
            <p:ph type="dt" sz="half" idx="10"/>
          </p:nvPr>
        </p:nvSpPr>
        <p:spPr/>
        <p:txBody>
          <a:bodyPr/>
          <a:lstStyle/>
          <a:p>
            <a:fld id="{2F437C2B-31F5-A349-8B88-CF64A7A92848}" type="datetimeFigureOut">
              <a:rPr lang="nl-NL" smtClean="0"/>
              <a:t>21-6-2022</a:t>
            </a:fld>
            <a:endParaRPr lang="nl-NL"/>
          </a:p>
        </p:txBody>
      </p:sp>
      <p:sp>
        <p:nvSpPr>
          <p:cNvPr id="4" name="Tijdelijke aanduiding voor voettekst 3">
            <a:extLst>
              <a:ext uri="{FF2B5EF4-FFF2-40B4-BE49-F238E27FC236}">
                <a16:creationId xmlns:a16="http://schemas.microsoft.com/office/drawing/2014/main" id="{9EA101E0-06FD-FC47-89D0-C7462A20F24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1B44B3D-B06D-2744-8CDB-8F05A904A6D3}"/>
              </a:ext>
            </a:extLst>
          </p:cNvPr>
          <p:cNvSpPr>
            <a:spLocks noGrp="1"/>
          </p:cNvSpPr>
          <p:nvPr>
            <p:ph type="sldNum" sz="quarter" idx="12"/>
          </p:nvPr>
        </p:nvSpPr>
        <p:spPr/>
        <p:txBody>
          <a:bodyPr/>
          <a:lstStyle/>
          <a:p>
            <a:fld id="{5D5FE838-06BA-A74E-9E9F-520EDBA3E42E}" type="slidenum">
              <a:rPr lang="nl-NL" smtClean="0"/>
              <a:t>‹nr.›</a:t>
            </a:fld>
            <a:endParaRPr lang="nl-NL"/>
          </a:p>
        </p:txBody>
      </p:sp>
    </p:spTree>
    <p:extLst>
      <p:ext uri="{BB962C8B-B14F-4D97-AF65-F5344CB8AC3E}">
        <p14:creationId xmlns:p14="http://schemas.microsoft.com/office/powerpoint/2010/main" val="58466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A4F1DF9-AB78-C747-8CE3-278F8CE93E88}"/>
              </a:ext>
            </a:extLst>
          </p:cNvPr>
          <p:cNvSpPr>
            <a:spLocks noGrp="1"/>
          </p:cNvSpPr>
          <p:nvPr>
            <p:ph type="dt" sz="half" idx="10"/>
          </p:nvPr>
        </p:nvSpPr>
        <p:spPr/>
        <p:txBody>
          <a:bodyPr/>
          <a:lstStyle/>
          <a:p>
            <a:fld id="{2F437C2B-31F5-A349-8B88-CF64A7A92848}" type="datetimeFigureOut">
              <a:rPr lang="nl-NL" smtClean="0"/>
              <a:t>21-6-2022</a:t>
            </a:fld>
            <a:endParaRPr lang="nl-NL"/>
          </a:p>
        </p:txBody>
      </p:sp>
      <p:sp>
        <p:nvSpPr>
          <p:cNvPr id="3" name="Tijdelijke aanduiding voor voettekst 2">
            <a:extLst>
              <a:ext uri="{FF2B5EF4-FFF2-40B4-BE49-F238E27FC236}">
                <a16:creationId xmlns:a16="http://schemas.microsoft.com/office/drawing/2014/main" id="{AE7CAFE7-75EA-E64D-A6C8-AF6B173759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9A3540D-9A61-AE44-B5A6-CF0C9C76D337}"/>
              </a:ext>
            </a:extLst>
          </p:cNvPr>
          <p:cNvSpPr>
            <a:spLocks noGrp="1"/>
          </p:cNvSpPr>
          <p:nvPr>
            <p:ph type="sldNum" sz="quarter" idx="12"/>
          </p:nvPr>
        </p:nvSpPr>
        <p:spPr/>
        <p:txBody>
          <a:bodyPr/>
          <a:lstStyle/>
          <a:p>
            <a:fld id="{5D5FE838-06BA-A74E-9E9F-520EDBA3E42E}" type="slidenum">
              <a:rPr lang="nl-NL" smtClean="0"/>
              <a:t>‹nr.›</a:t>
            </a:fld>
            <a:endParaRPr lang="nl-NL"/>
          </a:p>
        </p:txBody>
      </p:sp>
    </p:spTree>
    <p:extLst>
      <p:ext uri="{BB962C8B-B14F-4D97-AF65-F5344CB8AC3E}">
        <p14:creationId xmlns:p14="http://schemas.microsoft.com/office/powerpoint/2010/main" val="32505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77A07-5F73-E748-9609-9FDEFA6B1FC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712AFEE-DBDB-C04D-9FBA-AA024319B7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D3A2C30-3A3C-FA42-A89C-243A76404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F069A29-90A0-E045-B99E-ADB09C70FF47}"/>
              </a:ext>
            </a:extLst>
          </p:cNvPr>
          <p:cNvSpPr>
            <a:spLocks noGrp="1"/>
          </p:cNvSpPr>
          <p:nvPr>
            <p:ph type="dt" sz="half" idx="10"/>
          </p:nvPr>
        </p:nvSpPr>
        <p:spPr/>
        <p:txBody>
          <a:bodyPr/>
          <a:lstStyle/>
          <a:p>
            <a:fld id="{2F437C2B-31F5-A349-8B88-CF64A7A92848}" type="datetimeFigureOut">
              <a:rPr lang="nl-NL" smtClean="0"/>
              <a:t>21-6-2022</a:t>
            </a:fld>
            <a:endParaRPr lang="nl-NL"/>
          </a:p>
        </p:txBody>
      </p:sp>
      <p:sp>
        <p:nvSpPr>
          <p:cNvPr id="6" name="Tijdelijke aanduiding voor voettekst 5">
            <a:extLst>
              <a:ext uri="{FF2B5EF4-FFF2-40B4-BE49-F238E27FC236}">
                <a16:creationId xmlns:a16="http://schemas.microsoft.com/office/drawing/2014/main" id="{07FB9B9E-82F2-A343-BFF3-99D84711A8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AA3907F-0DFD-C341-9F4B-17982A59402E}"/>
              </a:ext>
            </a:extLst>
          </p:cNvPr>
          <p:cNvSpPr>
            <a:spLocks noGrp="1"/>
          </p:cNvSpPr>
          <p:nvPr>
            <p:ph type="sldNum" sz="quarter" idx="12"/>
          </p:nvPr>
        </p:nvSpPr>
        <p:spPr/>
        <p:txBody>
          <a:bodyPr/>
          <a:lstStyle/>
          <a:p>
            <a:fld id="{5D5FE838-06BA-A74E-9E9F-520EDBA3E42E}" type="slidenum">
              <a:rPr lang="nl-NL" smtClean="0"/>
              <a:t>‹nr.›</a:t>
            </a:fld>
            <a:endParaRPr lang="nl-NL"/>
          </a:p>
        </p:txBody>
      </p:sp>
    </p:spTree>
    <p:extLst>
      <p:ext uri="{BB962C8B-B14F-4D97-AF65-F5344CB8AC3E}">
        <p14:creationId xmlns:p14="http://schemas.microsoft.com/office/powerpoint/2010/main" val="4023642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74CE5C-B91A-F647-ACB5-AA064D7E1A8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453B191-E4D0-964A-8B6E-54DF5F059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778D58D-791E-9944-8998-7DCFF8C37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AE25D11-B113-4B4A-8872-A54CC4DDF2FC}"/>
              </a:ext>
            </a:extLst>
          </p:cNvPr>
          <p:cNvSpPr>
            <a:spLocks noGrp="1"/>
          </p:cNvSpPr>
          <p:nvPr>
            <p:ph type="dt" sz="half" idx="10"/>
          </p:nvPr>
        </p:nvSpPr>
        <p:spPr/>
        <p:txBody>
          <a:bodyPr/>
          <a:lstStyle/>
          <a:p>
            <a:fld id="{2F437C2B-31F5-A349-8B88-CF64A7A92848}" type="datetimeFigureOut">
              <a:rPr lang="nl-NL" smtClean="0"/>
              <a:t>21-6-2022</a:t>
            </a:fld>
            <a:endParaRPr lang="nl-NL"/>
          </a:p>
        </p:txBody>
      </p:sp>
      <p:sp>
        <p:nvSpPr>
          <p:cNvPr id="6" name="Tijdelijke aanduiding voor voettekst 5">
            <a:extLst>
              <a:ext uri="{FF2B5EF4-FFF2-40B4-BE49-F238E27FC236}">
                <a16:creationId xmlns:a16="http://schemas.microsoft.com/office/drawing/2014/main" id="{4CC19124-0819-BD47-8D2A-F010CE1E8BF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19A21B8-EE92-434A-A988-C59B53081031}"/>
              </a:ext>
            </a:extLst>
          </p:cNvPr>
          <p:cNvSpPr>
            <a:spLocks noGrp="1"/>
          </p:cNvSpPr>
          <p:nvPr>
            <p:ph type="sldNum" sz="quarter" idx="12"/>
          </p:nvPr>
        </p:nvSpPr>
        <p:spPr/>
        <p:txBody>
          <a:bodyPr/>
          <a:lstStyle/>
          <a:p>
            <a:fld id="{5D5FE838-06BA-A74E-9E9F-520EDBA3E42E}" type="slidenum">
              <a:rPr lang="nl-NL" smtClean="0"/>
              <a:t>‹nr.›</a:t>
            </a:fld>
            <a:endParaRPr lang="nl-NL"/>
          </a:p>
        </p:txBody>
      </p:sp>
    </p:spTree>
    <p:extLst>
      <p:ext uri="{BB962C8B-B14F-4D97-AF65-F5344CB8AC3E}">
        <p14:creationId xmlns:p14="http://schemas.microsoft.com/office/powerpoint/2010/main" val="143263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78FAD56-23C7-C844-BC27-D2728DB45E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86CE156-0A4E-8040-97AE-E553B91225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619EAF1-988D-1C41-AEE0-735DDF1C7D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37C2B-31F5-A349-8B88-CF64A7A92848}" type="datetimeFigureOut">
              <a:rPr lang="nl-NL" smtClean="0"/>
              <a:t>21-6-2022</a:t>
            </a:fld>
            <a:endParaRPr lang="nl-NL"/>
          </a:p>
        </p:txBody>
      </p:sp>
      <p:sp>
        <p:nvSpPr>
          <p:cNvPr id="5" name="Tijdelijke aanduiding voor voettekst 4">
            <a:extLst>
              <a:ext uri="{FF2B5EF4-FFF2-40B4-BE49-F238E27FC236}">
                <a16:creationId xmlns:a16="http://schemas.microsoft.com/office/drawing/2014/main" id="{984D1CFA-C997-054C-94D5-42DF31CEA3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E58EC46-9C1B-6E46-B0D8-BA440CE86C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FE838-06BA-A74E-9E9F-520EDBA3E42E}" type="slidenum">
              <a:rPr lang="nl-NL" smtClean="0"/>
              <a:t>‹nr.›</a:t>
            </a:fld>
            <a:endParaRPr lang="nl-NL"/>
          </a:p>
        </p:txBody>
      </p:sp>
    </p:spTree>
    <p:extLst>
      <p:ext uri="{BB962C8B-B14F-4D97-AF65-F5344CB8AC3E}">
        <p14:creationId xmlns:p14="http://schemas.microsoft.com/office/powerpoint/2010/main" val="3864787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E3892-200A-4F8E-A670-30C965190F2E}" type="datetimeFigureOut">
              <a:rPr lang="nl-NL" smtClean="0">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F56B0-AB80-4FE4-AC1D-D5A139DE95E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0889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E3892-200A-4F8E-A670-30C965190F2E}" type="datetimeFigureOut">
              <a:rPr lang="nl-NL" smtClean="0">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F56B0-AB80-4FE4-AC1D-D5A139DE95E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5616141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E3892-200A-4F8E-A670-30C965190F2E}" type="datetimeFigureOut">
              <a:rPr lang="nl-NL" smtClean="0">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F56B0-AB80-4FE4-AC1D-D5A139DE95E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2152778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E3892-200A-4F8E-A670-30C965190F2E}" type="datetimeFigureOut">
              <a:rPr lang="nl-NL" smtClean="0">
                <a:solidFill>
                  <a:prstClr val="black">
                    <a:tint val="75000"/>
                  </a:prstClr>
                </a:solidFill>
              </a:rPr>
              <a:pPr/>
              <a:t>21-6-2022</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F56B0-AB80-4FE4-AC1D-D5A139DE95ED}"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50018258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7.jp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0.jpe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E08A16-B8C1-344D-834C-5D339081E303}"/>
              </a:ext>
            </a:extLst>
          </p:cNvPr>
          <p:cNvSpPr>
            <a:spLocks noGrp="1"/>
          </p:cNvSpPr>
          <p:nvPr>
            <p:ph type="ctrTitle"/>
          </p:nvPr>
        </p:nvSpPr>
        <p:spPr>
          <a:xfrm>
            <a:off x="3626807" y="173040"/>
            <a:ext cx="8346558" cy="1262356"/>
          </a:xfrm>
        </p:spPr>
        <p:txBody>
          <a:bodyPr>
            <a:normAutofit/>
          </a:bodyPr>
          <a:lstStyle/>
          <a:p>
            <a:r>
              <a:rPr lang="nl-NL" sz="7200" b="1" dirty="0">
                <a:solidFill>
                  <a:schemeClr val="bg1"/>
                </a:solidFill>
                <a:latin typeface="+mn-lt"/>
              </a:rPr>
              <a:t>Welkom!</a:t>
            </a:r>
          </a:p>
        </p:txBody>
      </p:sp>
      <p:sp>
        <p:nvSpPr>
          <p:cNvPr id="3" name="Ondertitel 2">
            <a:extLst>
              <a:ext uri="{FF2B5EF4-FFF2-40B4-BE49-F238E27FC236}">
                <a16:creationId xmlns:a16="http://schemas.microsoft.com/office/drawing/2014/main" id="{628467E4-340E-7242-9071-DE468086EA86}"/>
              </a:ext>
            </a:extLst>
          </p:cNvPr>
          <p:cNvSpPr>
            <a:spLocks noGrp="1"/>
          </p:cNvSpPr>
          <p:nvPr>
            <p:ph type="subTitle" idx="1"/>
          </p:nvPr>
        </p:nvSpPr>
        <p:spPr>
          <a:xfrm>
            <a:off x="4141600" y="2307264"/>
            <a:ext cx="7060019" cy="3710763"/>
          </a:xfrm>
        </p:spPr>
        <p:txBody>
          <a:bodyPr>
            <a:normAutofit/>
          </a:bodyPr>
          <a:lstStyle/>
          <a:p>
            <a:r>
              <a:rPr lang="nl-NL" sz="4300" b="1" i="1" dirty="0">
                <a:solidFill>
                  <a:srgbClr val="EB8D00"/>
                </a:solidFill>
                <a:latin typeface="DejaVuSans"/>
              </a:rPr>
              <a:t>LIFE</a:t>
            </a:r>
            <a:r>
              <a:rPr lang="nl-NL" sz="4300" b="1" i="1" dirty="0">
                <a:solidFill>
                  <a:srgbClr val="009982"/>
                </a:solidFill>
                <a:latin typeface="DejaVuSans"/>
              </a:rPr>
              <a:t> </a:t>
            </a:r>
            <a:r>
              <a:rPr lang="nl-NL" sz="4300" b="1" i="1" dirty="0" err="1">
                <a:solidFill>
                  <a:srgbClr val="009982"/>
                </a:solidFill>
                <a:latin typeface="DejaVuSans"/>
              </a:rPr>
              <a:t>Resilias</a:t>
            </a:r>
            <a:br>
              <a:rPr lang="nl-NL" sz="200" b="1" i="1" dirty="0">
                <a:solidFill>
                  <a:srgbClr val="009982"/>
                </a:solidFill>
                <a:latin typeface="DejaVuSans"/>
              </a:rPr>
            </a:br>
            <a:br>
              <a:rPr lang="nl-NL" sz="200" b="1" i="1" dirty="0">
                <a:solidFill>
                  <a:srgbClr val="009982"/>
                </a:solidFill>
                <a:latin typeface="DejaVuSans"/>
              </a:rPr>
            </a:br>
            <a:br>
              <a:rPr lang="nl-NL" sz="200" b="1" i="1" dirty="0">
                <a:solidFill>
                  <a:srgbClr val="009982"/>
                </a:solidFill>
                <a:latin typeface="DejaVuSans"/>
              </a:rPr>
            </a:br>
            <a:br>
              <a:rPr lang="nl-NL" sz="200" b="1" i="1" dirty="0">
                <a:solidFill>
                  <a:srgbClr val="009982"/>
                </a:solidFill>
                <a:latin typeface="DejaVuSans"/>
              </a:rPr>
            </a:br>
            <a:br>
              <a:rPr lang="nl-NL" sz="200" b="1" i="1" dirty="0">
                <a:solidFill>
                  <a:srgbClr val="009982"/>
                </a:solidFill>
                <a:latin typeface="DejaVuSans"/>
              </a:rPr>
            </a:br>
            <a:br>
              <a:rPr lang="nl-NL" sz="200" b="1" dirty="0">
                <a:solidFill>
                  <a:srgbClr val="009982"/>
                </a:solidFill>
                <a:latin typeface="DejaVuSans"/>
              </a:rPr>
            </a:br>
            <a:br>
              <a:rPr lang="nl-NL" sz="200" b="1" dirty="0">
                <a:solidFill>
                  <a:srgbClr val="009982"/>
                </a:solidFill>
                <a:latin typeface="DejaVuSans"/>
              </a:rPr>
            </a:br>
            <a:br>
              <a:rPr lang="nl-NL" sz="200" b="1" dirty="0">
                <a:solidFill>
                  <a:srgbClr val="009982"/>
                </a:solidFill>
                <a:latin typeface="DejaVuSans"/>
              </a:rPr>
            </a:br>
            <a:br>
              <a:rPr lang="nl-NL" sz="200" b="1" dirty="0">
                <a:solidFill>
                  <a:srgbClr val="009982"/>
                </a:solidFill>
                <a:latin typeface="DejaVuSans"/>
              </a:rPr>
            </a:br>
            <a:br>
              <a:rPr lang="nl-NL" sz="200" b="1" dirty="0">
                <a:solidFill>
                  <a:srgbClr val="009982"/>
                </a:solidFill>
                <a:latin typeface="DejaVuSans"/>
              </a:rPr>
            </a:br>
            <a:r>
              <a:rPr lang="nl-NL" sz="3200" b="1" dirty="0">
                <a:solidFill>
                  <a:srgbClr val="009982"/>
                </a:solidFill>
                <a:latin typeface="DejaVuSans"/>
              </a:rPr>
              <a:t>Voorkomen dominantie </a:t>
            </a:r>
            <a:br>
              <a:rPr lang="nl-NL" sz="3200" b="1" dirty="0">
                <a:solidFill>
                  <a:srgbClr val="009982"/>
                </a:solidFill>
                <a:latin typeface="DejaVuSans"/>
              </a:rPr>
            </a:br>
            <a:r>
              <a:rPr lang="nl-NL" sz="3200" b="1" dirty="0">
                <a:solidFill>
                  <a:srgbClr val="009982"/>
                </a:solidFill>
                <a:latin typeface="DejaVuSans"/>
              </a:rPr>
              <a:t>van invasieve exoten door </a:t>
            </a:r>
            <a:br>
              <a:rPr lang="nl-NL" sz="3200" b="1" dirty="0">
                <a:solidFill>
                  <a:srgbClr val="009982"/>
                </a:solidFill>
                <a:latin typeface="DejaVuSans"/>
              </a:rPr>
            </a:br>
            <a:r>
              <a:rPr lang="nl-NL" sz="3200" b="1" dirty="0">
                <a:solidFill>
                  <a:srgbClr val="EB8D00"/>
                </a:solidFill>
                <a:latin typeface="DejaVuSans"/>
              </a:rPr>
              <a:t>de veerkracht </a:t>
            </a:r>
            <a:br>
              <a:rPr lang="nl-NL" sz="3200" b="1" dirty="0">
                <a:solidFill>
                  <a:srgbClr val="009982"/>
                </a:solidFill>
                <a:latin typeface="DejaVuSans"/>
              </a:rPr>
            </a:br>
            <a:r>
              <a:rPr lang="nl-NL" sz="3200" b="1" dirty="0">
                <a:solidFill>
                  <a:srgbClr val="009982"/>
                </a:solidFill>
                <a:latin typeface="DejaVuSans"/>
              </a:rPr>
              <a:t>van bos en natuur </a:t>
            </a:r>
            <a:br>
              <a:rPr lang="nl-NL" sz="3200" b="1" dirty="0">
                <a:solidFill>
                  <a:srgbClr val="009982"/>
                </a:solidFill>
                <a:latin typeface="DejaVuSans"/>
              </a:rPr>
            </a:br>
            <a:r>
              <a:rPr lang="nl-NL" sz="3200" b="1" dirty="0">
                <a:solidFill>
                  <a:srgbClr val="EB8D00"/>
                </a:solidFill>
                <a:latin typeface="DejaVuSans"/>
              </a:rPr>
              <a:t>te versterken</a:t>
            </a:r>
          </a:p>
          <a:p>
            <a:r>
              <a:rPr lang="nl-NL" sz="3200" b="1" dirty="0">
                <a:solidFill>
                  <a:srgbClr val="009982"/>
                </a:solidFill>
                <a:latin typeface="DejaVuSans"/>
              </a:rPr>
              <a:t>(2020 – 2027)</a:t>
            </a:r>
          </a:p>
        </p:txBody>
      </p:sp>
      <p:sp>
        <p:nvSpPr>
          <p:cNvPr id="4" name="Ondertitel 2">
            <a:extLst>
              <a:ext uri="{FF2B5EF4-FFF2-40B4-BE49-F238E27FC236}">
                <a16:creationId xmlns:a16="http://schemas.microsoft.com/office/drawing/2014/main" id="{1878B7AB-3290-4F35-BF6B-785C224B10F4}"/>
              </a:ext>
            </a:extLst>
          </p:cNvPr>
          <p:cNvSpPr txBox="1">
            <a:spLocks/>
          </p:cNvSpPr>
          <p:nvPr/>
        </p:nvSpPr>
        <p:spPr>
          <a:xfrm>
            <a:off x="3626806" y="6453958"/>
            <a:ext cx="6325267" cy="310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300" b="1" dirty="0">
                <a:solidFill>
                  <a:srgbClr val="009982"/>
                </a:solidFill>
              </a:rPr>
              <a:t>LIFE </a:t>
            </a:r>
            <a:r>
              <a:rPr lang="nl-NL" sz="1300" b="1" dirty="0" err="1">
                <a:solidFill>
                  <a:srgbClr val="009982"/>
                </a:solidFill>
              </a:rPr>
              <a:t>Resilias</a:t>
            </a:r>
            <a:r>
              <a:rPr lang="nl-NL" sz="1300" b="1" dirty="0">
                <a:solidFill>
                  <a:srgbClr val="009982"/>
                </a:solidFill>
              </a:rPr>
              <a:t> heeft financiering ontvangen van het LIFE-programma van de Europese Unie. </a:t>
            </a:r>
          </a:p>
        </p:txBody>
      </p:sp>
    </p:spTree>
    <p:extLst>
      <p:ext uri="{BB962C8B-B14F-4D97-AF65-F5344CB8AC3E}">
        <p14:creationId xmlns:p14="http://schemas.microsoft.com/office/powerpoint/2010/main" val="1749532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kstvak 41">
            <a:extLst>
              <a:ext uri="{FF2B5EF4-FFF2-40B4-BE49-F238E27FC236}">
                <a16:creationId xmlns:a16="http://schemas.microsoft.com/office/drawing/2014/main" id="{08F24B46-C8AA-4735-BB9E-3ED0CC146B97}"/>
              </a:ext>
            </a:extLst>
          </p:cNvPr>
          <p:cNvSpPr txBox="1"/>
          <p:nvPr/>
        </p:nvSpPr>
        <p:spPr>
          <a:xfrm>
            <a:off x="1872344" y="188640"/>
            <a:ext cx="8273143" cy="784830"/>
          </a:xfrm>
          <a:prstGeom prst="rect">
            <a:avLst/>
          </a:prstGeom>
          <a:noFill/>
        </p:spPr>
        <p:txBody>
          <a:bodyPr wrap="square" rtlCol="0">
            <a:spAutoFit/>
          </a:bodyPr>
          <a:lstStyle/>
          <a:p>
            <a:r>
              <a:rPr lang="nl-NL" sz="4500" b="1" dirty="0">
                <a:solidFill>
                  <a:srgbClr val="009982"/>
                </a:solidFill>
              </a:rPr>
              <a:t>Systeemgericht exotenbeheer</a:t>
            </a:r>
            <a:endParaRPr lang="nl-NL" sz="4000" b="1" dirty="0">
              <a:solidFill>
                <a:prstClr val="black"/>
              </a:solidFill>
              <a:cs typeface="Calibri" panose="020F0502020204030204" pitchFamily="34" charset="0"/>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218910"/>
            <a:ext cx="10058400" cy="4857906"/>
          </a:xfrm>
          <a:prstGeom prst="rect">
            <a:avLst/>
          </a:prstGeom>
        </p:spPr>
      </p:pic>
    </p:spTree>
    <p:extLst>
      <p:ext uri="{BB962C8B-B14F-4D97-AF65-F5344CB8AC3E}">
        <p14:creationId xmlns:p14="http://schemas.microsoft.com/office/powerpoint/2010/main" val="3397165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56C63A7D-801F-4B5B-922D-FEACBD183BD9}"/>
              </a:ext>
            </a:extLst>
          </p:cNvPr>
          <p:cNvSpPr>
            <a:spLocks noGrp="1"/>
          </p:cNvSpPr>
          <p:nvPr>
            <p:ph idx="1"/>
          </p:nvPr>
        </p:nvSpPr>
        <p:spPr>
          <a:xfrm>
            <a:off x="1679944" y="2083981"/>
            <a:ext cx="9888279" cy="3859619"/>
          </a:xfrm>
        </p:spPr>
        <p:txBody>
          <a:bodyPr>
            <a:normAutofit/>
          </a:bodyPr>
          <a:lstStyle/>
          <a:p>
            <a:pPr marL="0" indent="0">
              <a:buNone/>
            </a:pPr>
            <a:r>
              <a:rPr lang="nl-NL" sz="2400" dirty="0">
                <a:solidFill>
                  <a:srgbClr val="EB8D00"/>
                </a:solidFill>
                <a:latin typeface="DejaVuSans"/>
              </a:rPr>
              <a:t>Habitats veerkrachtig maken tegen dominantie door invasieve soort:</a:t>
            </a:r>
          </a:p>
          <a:p>
            <a:r>
              <a:rPr lang="nl-NL" sz="2400" b="1" dirty="0">
                <a:solidFill>
                  <a:srgbClr val="7F3D3F"/>
                </a:solidFill>
                <a:latin typeface="DejaVuSans"/>
              </a:rPr>
              <a:t>Natte locaties </a:t>
            </a:r>
            <a:r>
              <a:rPr lang="nl-NL" sz="2400" dirty="0">
                <a:solidFill>
                  <a:srgbClr val="009982"/>
                </a:solidFill>
                <a:latin typeface="DejaVuSans"/>
              </a:rPr>
              <a:t>(watercrassula) </a:t>
            </a:r>
          </a:p>
          <a:p>
            <a:r>
              <a:rPr lang="nl-NL" sz="2400" b="1" dirty="0">
                <a:solidFill>
                  <a:srgbClr val="7F3D3F"/>
                </a:solidFill>
                <a:latin typeface="DejaVuSans"/>
              </a:rPr>
              <a:t>Vennen</a:t>
            </a:r>
            <a:r>
              <a:rPr lang="nl-NL" sz="2400" dirty="0">
                <a:latin typeface="DejaVuSans"/>
              </a:rPr>
              <a:t> </a:t>
            </a:r>
            <a:r>
              <a:rPr lang="nl-NL" sz="2400" dirty="0">
                <a:solidFill>
                  <a:srgbClr val="009982"/>
                </a:solidFill>
                <a:latin typeface="DejaVuSans"/>
              </a:rPr>
              <a:t>(zonnebaars) </a:t>
            </a:r>
            <a:endParaRPr lang="nl-NL" sz="2400" dirty="0">
              <a:solidFill>
                <a:srgbClr val="EB8D00"/>
              </a:solidFill>
              <a:latin typeface="DejaVuSans"/>
            </a:endParaRPr>
          </a:p>
          <a:p>
            <a:r>
              <a:rPr lang="nl-NL" sz="2400" b="1" dirty="0">
                <a:solidFill>
                  <a:srgbClr val="7F3D3F"/>
                </a:solidFill>
                <a:latin typeface="DejaVuSans"/>
              </a:rPr>
              <a:t>Beekdal</a:t>
            </a:r>
            <a:r>
              <a:rPr lang="nl-NL" sz="2400" dirty="0">
                <a:latin typeface="DejaVuSans"/>
              </a:rPr>
              <a:t> </a:t>
            </a:r>
            <a:r>
              <a:rPr lang="nl-NL" sz="2400" dirty="0">
                <a:solidFill>
                  <a:srgbClr val="009982"/>
                </a:solidFill>
                <a:latin typeface="DejaVuSans"/>
              </a:rPr>
              <a:t>(duizendknopen)</a:t>
            </a:r>
          </a:p>
          <a:p>
            <a:r>
              <a:rPr lang="nl-NL" sz="2400" b="1" dirty="0">
                <a:solidFill>
                  <a:srgbClr val="7F3D3F"/>
                </a:solidFill>
                <a:latin typeface="DejaVuSans"/>
              </a:rPr>
              <a:t>Graslanden</a:t>
            </a:r>
            <a:r>
              <a:rPr lang="nl-NL" sz="2400" dirty="0">
                <a:latin typeface="DejaVuSans"/>
              </a:rPr>
              <a:t> </a:t>
            </a:r>
            <a:r>
              <a:rPr lang="nl-NL" sz="2400" dirty="0">
                <a:solidFill>
                  <a:srgbClr val="009982"/>
                </a:solidFill>
                <a:latin typeface="DejaVuSans"/>
              </a:rPr>
              <a:t>(duizendknopen)</a:t>
            </a:r>
          </a:p>
          <a:p>
            <a:r>
              <a:rPr lang="nl-NL" sz="2400" b="1" dirty="0">
                <a:solidFill>
                  <a:srgbClr val="7F3D3F"/>
                </a:solidFill>
                <a:latin typeface="DejaVuSans"/>
              </a:rPr>
              <a:t>Bos</a:t>
            </a:r>
            <a:r>
              <a:rPr lang="nl-NL" sz="2400" dirty="0">
                <a:latin typeface="DejaVuSans"/>
              </a:rPr>
              <a:t> </a:t>
            </a:r>
            <a:r>
              <a:rPr lang="nl-NL" sz="2400" dirty="0">
                <a:solidFill>
                  <a:srgbClr val="009982"/>
                </a:solidFill>
                <a:latin typeface="DejaVuSans"/>
              </a:rPr>
              <a:t>(vogelkers)</a:t>
            </a:r>
          </a:p>
          <a:p>
            <a:pPr marL="0" indent="0">
              <a:buNone/>
            </a:pPr>
            <a:endParaRPr lang="nl-NL" sz="3200" dirty="0">
              <a:solidFill>
                <a:srgbClr val="009982"/>
              </a:solidFill>
            </a:endParaRPr>
          </a:p>
          <a:p>
            <a:pPr marL="0" indent="0">
              <a:buNone/>
            </a:pPr>
            <a:endParaRPr lang="nl-NL" sz="3200" b="1" dirty="0">
              <a:solidFill>
                <a:srgbClr val="7F3D3F"/>
              </a:solidFill>
            </a:endParaRPr>
          </a:p>
          <a:p>
            <a:pPr marL="0" indent="0">
              <a:buNone/>
            </a:pPr>
            <a:endParaRPr lang="nl-NL" sz="3200" b="1" dirty="0">
              <a:solidFill>
                <a:srgbClr val="009982"/>
              </a:solidFill>
            </a:endParaRPr>
          </a:p>
          <a:p>
            <a:pPr marL="0" indent="0">
              <a:buNone/>
            </a:pPr>
            <a:endParaRPr lang="nl-NL" sz="3200" b="1" dirty="0">
              <a:solidFill>
                <a:srgbClr val="009982"/>
              </a:solidFill>
            </a:endParaRPr>
          </a:p>
        </p:txBody>
      </p:sp>
      <p:sp>
        <p:nvSpPr>
          <p:cNvPr id="5" name="Titel 1">
            <a:extLst>
              <a:ext uri="{FF2B5EF4-FFF2-40B4-BE49-F238E27FC236}">
                <a16:creationId xmlns:a16="http://schemas.microsoft.com/office/drawing/2014/main" id="{F3F8ACFA-8ED9-4DEB-AE2D-5ADC056AC025}"/>
              </a:ext>
            </a:extLst>
          </p:cNvPr>
          <p:cNvSpPr>
            <a:spLocks noGrp="1"/>
          </p:cNvSpPr>
          <p:nvPr>
            <p:ph type="title"/>
          </p:nvPr>
        </p:nvSpPr>
        <p:spPr>
          <a:xfrm>
            <a:off x="1679944" y="365125"/>
            <a:ext cx="9888279" cy="1325563"/>
          </a:xfrm>
        </p:spPr>
        <p:txBody>
          <a:bodyPr>
            <a:normAutofit/>
          </a:bodyPr>
          <a:lstStyle/>
          <a:p>
            <a:r>
              <a:rPr lang="nl-NL" sz="4800" b="1" dirty="0">
                <a:solidFill>
                  <a:srgbClr val="009982"/>
                </a:solidFill>
                <a:latin typeface="+mn-lt"/>
              </a:rPr>
              <a:t>Demonstatie ecosysteemaanpak</a:t>
            </a:r>
            <a:endParaRPr lang="nl-NL" sz="4500" b="1" dirty="0">
              <a:solidFill>
                <a:srgbClr val="009982"/>
              </a:solidFill>
              <a:latin typeface="+mn-lt"/>
            </a:endParaRPr>
          </a:p>
        </p:txBody>
      </p:sp>
    </p:spTree>
    <p:extLst>
      <p:ext uri="{BB962C8B-B14F-4D97-AF65-F5344CB8AC3E}">
        <p14:creationId xmlns:p14="http://schemas.microsoft.com/office/powerpoint/2010/main" val="1075698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EE5C2AAC-EDAF-425D-8E96-BEA1A88C0121}"/>
              </a:ext>
            </a:extLst>
          </p:cNvPr>
          <p:cNvPicPr>
            <a:picLocks noChangeAspect="1"/>
          </p:cNvPicPr>
          <p:nvPr/>
        </p:nvPicPr>
        <p:blipFill>
          <a:blip r:embed="rId3"/>
          <a:stretch>
            <a:fillRect/>
          </a:stretch>
        </p:blipFill>
        <p:spPr>
          <a:xfrm rot="5400000">
            <a:off x="10308158" y="3114234"/>
            <a:ext cx="1461857" cy="2305826"/>
          </a:xfrm>
          <a:prstGeom prst="rect">
            <a:avLst/>
          </a:prstGeom>
        </p:spPr>
      </p:pic>
      <p:sp>
        <p:nvSpPr>
          <p:cNvPr id="5" name="Titel 1">
            <a:extLst>
              <a:ext uri="{FF2B5EF4-FFF2-40B4-BE49-F238E27FC236}">
                <a16:creationId xmlns:a16="http://schemas.microsoft.com/office/drawing/2014/main" id="{F3F8ACFA-8ED9-4DEB-AE2D-5ADC056AC025}"/>
              </a:ext>
            </a:extLst>
          </p:cNvPr>
          <p:cNvSpPr>
            <a:spLocks noGrp="1"/>
          </p:cNvSpPr>
          <p:nvPr>
            <p:ph type="title"/>
          </p:nvPr>
        </p:nvSpPr>
        <p:spPr>
          <a:xfrm>
            <a:off x="1679944" y="365125"/>
            <a:ext cx="9888279" cy="1325563"/>
          </a:xfrm>
        </p:spPr>
        <p:txBody>
          <a:bodyPr>
            <a:normAutofit/>
          </a:bodyPr>
          <a:lstStyle/>
          <a:p>
            <a:r>
              <a:rPr lang="nl-NL" sz="4500" b="1" dirty="0">
                <a:solidFill>
                  <a:srgbClr val="009982"/>
                </a:solidFill>
                <a:latin typeface="+mn-lt"/>
              </a:rPr>
              <a:t>Transfer ecosysteemaanpak</a:t>
            </a:r>
          </a:p>
        </p:txBody>
      </p:sp>
      <p:sp>
        <p:nvSpPr>
          <p:cNvPr id="6" name="Tijdelijke aanduiding voor inhoud 2">
            <a:extLst>
              <a:ext uri="{FF2B5EF4-FFF2-40B4-BE49-F238E27FC236}">
                <a16:creationId xmlns:a16="http://schemas.microsoft.com/office/drawing/2014/main" id="{B8E299BF-4552-4DD1-8CDE-097ECB55DD13}"/>
              </a:ext>
            </a:extLst>
          </p:cNvPr>
          <p:cNvSpPr txBox="1">
            <a:spLocks/>
          </p:cNvSpPr>
          <p:nvPr/>
        </p:nvSpPr>
        <p:spPr>
          <a:xfrm>
            <a:off x="1621972" y="1085167"/>
            <a:ext cx="8417379" cy="4510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nl-NL" sz="2800" dirty="0"/>
          </a:p>
          <a:p>
            <a:pPr marL="457200" lvl="1" indent="0">
              <a:buFont typeface="Arial" panose="020B0604020202020204" pitchFamily="34" charset="0"/>
              <a:buNone/>
            </a:pPr>
            <a:r>
              <a:rPr lang="nl-NL" b="1" dirty="0">
                <a:solidFill>
                  <a:srgbClr val="EB8D00"/>
                </a:solidFill>
                <a:latin typeface="DejaVuSans"/>
              </a:rPr>
              <a:t>Reuzenbalsemien in beekdalen</a:t>
            </a:r>
          </a:p>
          <a:p>
            <a:pPr lvl="1"/>
            <a:endParaRPr lang="nl-NL" dirty="0">
              <a:latin typeface="DejaVuSans"/>
            </a:endParaRPr>
          </a:p>
          <a:p>
            <a:pPr marL="457200" lvl="1" indent="0">
              <a:buFont typeface="Arial" panose="020B0604020202020204" pitchFamily="34" charset="0"/>
              <a:buNone/>
            </a:pPr>
            <a:r>
              <a:rPr lang="nl-NL" b="1" dirty="0">
                <a:solidFill>
                  <a:srgbClr val="7F3D3F"/>
                </a:solidFill>
                <a:latin typeface="DejaVuSans"/>
              </a:rPr>
              <a:t>Grijs kronkelsteeltje </a:t>
            </a:r>
          </a:p>
          <a:p>
            <a:pPr marL="457200" lvl="1" indent="0">
              <a:buFont typeface="Arial" panose="020B0604020202020204" pitchFamily="34" charset="0"/>
              <a:buNone/>
            </a:pPr>
            <a:r>
              <a:rPr lang="nl-NL" b="1" dirty="0">
                <a:solidFill>
                  <a:srgbClr val="7F3D3F"/>
                </a:solidFill>
                <a:latin typeface="DejaVuSans"/>
              </a:rPr>
              <a:t>op droge en stuifzandheide</a:t>
            </a:r>
          </a:p>
          <a:p>
            <a:pPr lvl="1"/>
            <a:endParaRPr lang="nl-NL" dirty="0">
              <a:latin typeface="DejaVuSans"/>
            </a:endParaRPr>
          </a:p>
          <a:p>
            <a:pPr marL="457200" lvl="1" indent="0">
              <a:buFont typeface="Arial" panose="020B0604020202020204" pitchFamily="34" charset="0"/>
              <a:buNone/>
            </a:pPr>
            <a:r>
              <a:rPr lang="nl-NL" b="1" dirty="0">
                <a:solidFill>
                  <a:srgbClr val="EB8D00"/>
                </a:solidFill>
                <a:latin typeface="DejaVuSans"/>
              </a:rPr>
              <a:t>Exotische rivierkreeften in poelen</a:t>
            </a:r>
          </a:p>
          <a:p>
            <a:pPr lvl="1"/>
            <a:endParaRPr lang="nl-NL" dirty="0">
              <a:latin typeface="DejaVuSans"/>
            </a:endParaRPr>
          </a:p>
          <a:p>
            <a:pPr marL="457200" lvl="1" indent="0">
              <a:buFont typeface="Arial" panose="020B0604020202020204" pitchFamily="34" charset="0"/>
              <a:buNone/>
            </a:pPr>
            <a:r>
              <a:rPr lang="nl-NL" b="1" dirty="0">
                <a:solidFill>
                  <a:srgbClr val="7F3D3F"/>
                </a:solidFill>
                <a:latin typeface="DejaVuSans"/>
              </a:rPr>
              <a:t>Amerikaanse eik, </a:t>
            </a:r>
            <a:r>
              <a:rPr lang="nl-NL" b="1" dirty="0" err="1">
                <a:solidFill>
                  <a:srgbClr val="7F3D3F"/>
                </a:solidFill>
                <a:latin typeface="DejaVuSans"/>
              </a:rPr>
              <a:t>Robinia</a:t>
            </a:r>
            <a:r>
              <a:rPr lang="nl-NL" b="1" dirty="0">
                <a:solidFill>
                  <a:srgbClr val="7F3D3F"/>
                </a:solidFill>
                <a:latin typeface="DejaVuSans"/>
              </a:rPr>
              <a:t> en hemelboom in bossen</a:t>
            </a:r>
            <a:endParaRPr lang="nl-NL" b="1" dirty="0">
              <a:latin typeface="DejaVuSans"/>
            </a:endParaRPr>
          </a:p>
          <a:p>
            <a:pPr marL="0" indent="0">
              <a:buFont typeface="Arial" panose="020B0604020202020204" pitchFamily="34" charset="0"/>
              <a:buNone/>
            </a:pPr>
            <a:endParaRPr lang="nl-NL" dirty="0"/>
          </a:p>
        </p:txBody>
      </p:sp>
      <p:pic>
        <p:nvPicPr>
          <p:cNvPr id="7" name="Picture 2">
            <a:extLst>
              <a:ext uri="{FF2B5EF4-FFF2-40B4-BE49-F238E27FC236}">
                <a16:creationId xmlns:a16="http://schemas.microsoft.com/office/drawing/2014/main" id="{A1B5B8FA-62B5-475F-8662-57B92609CC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9193" y="1"/>
            <a:ext cx="1772807" cy="2365203"/>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244E684D-CD34-4FB0-A258-B1EE27D06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2565" y="2365203"/>
            <a:ext cx="2476628" cy="1656728"/>
          </a:xfrm>
          <a:prstGeom prst="rect">
            <a:avLst/>
          </a:prstGeom>
        </p:spPr>
      </p:pic>
      <p:pic>
        <p:nvPicPr>
          <p:cNvPr id="10" name="Picture 2" descr="Herfst Blad Van Rode Eik Geïsoleerd Op Wit Royalty-Vrije Foto, Plaatjes,  Beelden En Stock Fotografie. Image 14416062.">
            <a:extLst>
              <a:ext uri="{FF2B5EF4-FFF2-40B4-BE49-F238E27FC236}">
                <a16:creationId xmlns:a16="http://schemas.microsoft.com/office/drawing/2014/main" id="{D1AA0B8D-0912-4E05-9CA9-B0ED45A13DA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14" r="6096"/>
          <a:stretch/>
        </p:blipFill>
        <p:spPr bwMode="auto">
          <a:xfrm rot="5400000">
            <a:off x="2867249" y="5140765"/>
            <a:ext cx="814607" cy="14949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otobehang Acacia blad • Pixers® - We leven om te veranderen">
            <a:extLst>
              <a:ext uri="{FF2B5EF4-FFF2-40B4-BE49-F238E27FC236}">
                <a16:creationId xmlns:a16="http://schemas.microsoft.com/office/drawing/2014/main" id="{25B8EFEF-0052-4FBC-BF71-F80EA9335D3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119" r="28594" b="7715"/>
          <a:stretch/>
        </p:blipFill>
        <p:spPr bwMode="auto">
          <a:xfrm rot="5400000">
            <a:off x="5263879" y="5012610"/>
            <a:ext cx="586012" cy="17513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emelboom - Ailanthus altissima">
            <a:extLst>
              <a:ext uri="{FF2B5EF4-FFF2-40B4-BE49-F238E27FC236}">
                <a16:creationId xmlns:a16="http://schemas.microsoft.com/office/drawing/2014/main" id="{BFC7A562-3EFA-4181-9DDD-473A31635AD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862" t="1875" r="2184" b="7859"/>
          <a:stretch/>
        </p:blipFill>
        <p:spPr bwMode="auto">
          <a:xfrm>
            <a:off x="7201872" y="5285810"/>
            <a:ext cx="1034072" cy="1335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30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7FE86EA-243F-41FF-A2DF-A06F0E58083E}"/>
              </a:ext>
            </a:extLst>
          </p:cNvPr>
          <p:cNvSpPr txBox="1">
            <a:spLocks/>
          </p:cNvSpPr>
          <p:nvPr/>
        </p:nvSpPr>
        <p:spPr>
          <a:xfrm>
            <a:off x="4210492" y="0"/>
            <a:ext cx="7981507" cy="17756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500" b="1" dirty="0" err="1">
                <a:solidFill>
                  <a:schemeClr val="bg1"/>
                </a:solidFill>
                <a:latin typeface="+mn-lt"/>
              </a:rPr>
              <a:t>Watercrassula</a:t>
            </a:r>
            <a:r>
              <a:rPr lang="nl-NL" sz="4500" b="1" dirty="0">
                <a:solidFill>
                  <a:schemeClr val="bg1"/>
                </a:solidFill>
                <a:latin typeface="+mn-lt"/>
              </a:rPr>
              <a:t> </a:t>
            </a:r>
            <a:br>
              <a:rPr lang="nl-NL" sz="4500" b="1" dirty="0">
                <a:solidFill>
                  <a:schemeClr val="bg1"/>
                </a:solidFill>
                <a:latin typeface="+mn-lt"/>
              </a:rPr>
            </a:br>
            <a:r>
              <a:rPr lang="nl-NL" sz="4500" b="1" dirty="0">
                <a:solidFill>
                  <a:schemeClr val="bg1"/>
                </a:solidFill>
                <a:latin typeface="+mn-lt"/>
              </a:rPr>
              <a:t>in wetlands</a:t>
            </a:r>
          </a:p>
        </p:txBody>
      </p:sp>
      <p:sp>
        <p:nvSpPr>
          <p:cNvPr id="5" name="Ondertitel 2">
            <a:extLst>
              <a:ext uri="{FF2B5EF4-FFF2-40B4-BE49-F238E27FC236}">
                <a16:creationId xmlns:a16="http://schemas.microsoft.com/office/drawing/2014/main" id="{09163B96-2DEA-4A50-8DE9-50B34089C6CA}"/>
              </a:ext>
            </a:extLst>
          </p:cNvPr>
          <p:cNvSpPr txBox="1">
            <a:spLocks/>
          </p:cNvSpPr>
          <p:nvPr/>
        </p:nvSpPr>
        <p:spPr>
          <a:xfrm>
            <a:off x="4190999" y="2247900"/>
            <a:ext cx="7448551" cy="3868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3200" b="1" dirty="0">
              <a:solidFill>
                <a:srgbClr val="009982"/>
              </a:solidFill>
            </a:endParaRPr>
          </a:p>
        </p:txBody>
      </p:sp>
      <p:sp>
        <p:nvSpPr>
          <p:cNvPr id="6" name="Tijdelijke aanduiding voor inhoud 2"/>
          <p:cNvSpPr>
            <a:spLocks noGrp="1"/>
          </p:cNvSpPr>
          <p:nvPr>
            <p:ph idx="1"/>
          </p:nvPr>
        </p:nvSpPr>
        <p:spPr>
          <a:xfrm>
            <a:off x="3727974" y="2287976"/>
            <a:ext cx="8946541" cy="4195481"/>
          </a:xfrm>
        </p:spPr>
        <p:txBody>
          <a:bodyPr>
            <a:normAutofit/>
          </a:bodyPr>
          <a:lstStyle/>
          <a:p>
            <a:pPr defTabSz="685800">
              <a:spcBef>
                <a:spcPts val="750"/>
              </a:spcBef>
              <a:tabLst>
                <a:tab pos="1435100" algn="l"/>
              </a:tabLst>
            </a:pPr>
            <a:r>
              <a:rPr lang="nl-NL" sz="2400" dirty="0">
                <a:solidFill>
                  <a:srgbClr val="7F3D3F"/>
                </a:solidFill>
                <a:latin typeface="DejaVuSans-Oblique"/>
              </a:rPr>
              <a:t>Oorspronkelijke verspreiding Australië en Nieuw Zeeland</a:t>
            </a:r>
          </a:p>
          <a:p>
            <a:pPr defTabSz="685800">
              <a:spcBef>
                <a:spcPts val="750"/>
              </a:spcBef>
              <a:tabLst>
                <a:tab pos="1435100" algn="l"/>
              </a:tabLst>
            </a:pPr>
            <a:r>
              <a:rPr lang="nl-NL" sz="2400" dirty="0">
                <a:solidFill>
                  <a:srgbClr val="7F3D3F"/>
                </a:solidFill>
                <a:latin typeface="DejaVuSans-Oblique"/>
              </a:rPr>
              <a:t>Alle aquatische habitats m.u.v. beken en rivieren</a:t>
            </a:r>
          </a:p>
          <a:p>
            <a:pPr defTabSz="685800">
              <a:spcBef>
                <a:spcPts val="750"/>
              </a:spcBef>
              <a:tabLst>
                <a:tab pos="1435100" algn="l"/>
              </a:tabLst>
            </a:pPr>
            <a:r>
              <a:rPr lang="nl-NL" sz="2400" dirty="0">
                <a:solidFill>
                  <a:srgbClr val="7F3D3F"/>
                </a:solidFill>
                <a:latin typeface="DejaVuSans-Oblique"/>
              </a:rPr>
              <a:t>Aquatisch – </a:t>
            </a:r>
            <a:r>
              <a:rPr lang="nl-NL" sz="2400" dirty="0" err="1">
                <a:solidFill>
                  <a:srgbClr val="7F3D3F"/>
                </a:solidFill>
                <a:latin typeface="DejaVuSans-Oblique"/>
              </a:rPr>
              <a:t>semiterrestrisch</a:t>
            </a:r>
            <a:r>
              <a:rPr lang="nl-NL" sz="2400" dirty="0">
                <a:solidFill>
                  <a:srgbClr val="7F3D3F"/>
                </a:solidFill>
                <a:latin typeface="DejaVuSans-Oblique"/>
              </a:rPr>
              <a:t> (wetlands)</a:t>
            </a:r>
          </a:p>
          <a:p>
            <a:pPr defTabSz="685800">
              <a:spcBef>
                <a:spcPts val="750"/>
              </a:spcBef>
              <a:tabLst>
                <a:tab pos="1435100" algn="l"/>
              </a:tabLst>
            </a:pPr>
            <a:r>
              <a:rPr lang="nl-NL" sz="2400" dirty="0">
                <a:solidFill>
                  <a:srgbClr val="7F3D3F"/>
                </a:solidFill>
                <a:latin typeface="DejaVuSans-Oblique"/>
              </a:rPr>
              <a:t>Brede range aan standplaatscondities</a:t>
            </a:r>
          </a:p>
          <a:p>
            <a:pPr defTabSz="685800">
              <a:spcBef>
                <a:spcPts val="750"/>
              </a:spcBef>
              <a:tabLst>
                <a:tab pos="1435100" algn="l"/>
              </a:tabLst>
            </a:pPr>
            <a:r>
              <a:rPr lang="en-US" sz="2400" dirty="0" err="1">
                <a:solidFill>
                  <a:srgbClr val="7F3D3F"/>
                </a:solidFill>
                <a:latin typeface="DejaVuSans-Oblique"/>
              </a:rPr>
              <a:t>Snelle</a:t>
            </a:r>
            <a:r>
              <a:rPr lang="en-US" sz="2400" dirty="0">
                <a:solidFill>
                  <a:srgbClr val="7F3D3F"/>
                </a:solidFill>
                <a:latin typeface="DejaVuSans-Oblique"/>
              </a:rPr>
              <a:t> </a:t>
            </a:r>
            <a:r>
              <a:rPr lang="en-US" sz="2400" dirty="0" err="1">
                <a:solidFill>
                  <a:srgbClr val="7F3D3F"/>
                </a:solidFill>
                <a:latin typeface="DejaVuSans-Oblique"/>
              </a:rPr>
              <a:t>biomassa</a:t>
            </a:r>
            <a:r>
              <a:rPr lang="en-US" sz="2400" dirty="0">
                <a:solidFill>
                  <a:srgbClr val="7F3D3F"/>
                </a:solidFill>
                <a:latin typeface="DejaVuSans-Oblique"/>
              </a:rPr>
              <a:t> </a:t>
            </a:r>
            <a:r>
              <a:rPr lang="en-US" sz="2400" dirty="0" err="1">
                <a:solidFill>
                  <a:srgbClr val="7F3D3F"/>
                </a:solidFill>
                <a:latin typeface="DejaVuSans-Oblique"/>
              </a:rPr>
              <a:t>toename</a:t>
            </a:r>
            <a:r>
              <a:rPr lang="en-US" sz="2400" dirty="0">
                <a:solidFill>
                  <a:srgbClr val="7F3D3F"/>
                </a:solidFill>
                <a:latin typeface="DejaVuSans-Oblique"/>
              </a:rPr>
              <a:t> </a:t>
            </a:r>
            <a:r>
              <a:rPr lang="en-US" sz="2400" dirty="0" err="1">
                <a:solidFill>
                  <a:srgbClr val="7F3D3F"/>
                </a:solidFill>
                <a:latin typeface="DejaVuSans-Oblique"/>
              </a:rPr>
              <a:t>en</a:t>
            </a:r>
            <a:r>
              <a:rPr lang="en-US" sz="2400" dirty="0">
                <a:solidFill>
                  <a:srgbClr val="7F3D3F"/>
                </a:solidFill>
                <a:latin typeface="DejaVuSans-Oblique"/>
              </a:rPr>
              <a:t> </a:t>
            </a:r>
            <a:r>
              <a:rPr lang="en-US" sz="2400" dirty="0" err="1">
                <a:solidFill>
                  <a:srgbClr val="7F3D3F"/>
                </a:solidFill>
                <a:latin typeface="DejaVuSans-Oblique"/>
              </a:rPr>
              <a:t>verspreiding</a:t>
            </a:r>
            <a:endParaRPr lang="en-US" sz="2400" dirty="0">
              <a:solidFill>
                <a:srgbClr val="7F3D3F"/>
              </a:solidFill>
              <a:latin typeface="DejaVuSans-Oblique"/>
            </a:endParaRPr>
          </a:p>
        </p:txBody>
      </p:sp>
    </p:spTree>
    <p:extLst>
      <p:ext uri="{BB962C8B-B14F-4D97-AF65-F5344CB8AC3E}">
        <p14:creationId xmlns:p14="http://schemas.microsoft.com/office/powerpoint/2010/main" val="281817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1911696" y="374419"/>
            <a:ext cx="9404723" cy="1400530"/>
          </a:xfrm>
        </p:spPr>
        <p:txBody>
          <a:bodyPr>
            <a:normAutofit/>
          </a:bodyPr>
          <a:lstStyle/>
          <a:p>
            <a:r>
              <a:rPr lang="nl-NL" sz="4500" b="1" dirty="0">
                <a:solidFill>
                  <a:srgbClr val="009982"/>
                </a:solidFill>
                <a:latin typeface="Calibri" panose="020F0502020204030204"/>
              </a:rPr>
              <a:t>Probleem</a:t>
            </a:r>
            <a:endParaRPr lang="nl-NL" sz="4000" b="1" dirty="0">
              <a:latin typeface="+mn-lt"/>
            </a:endParaRPr>
          </a:p>
        </p:txBody>
      </p:sp>
      <p:sp>
        <p:nvSpPr>
          <p:cNvPr id="7" name="Tijdelijke aanduiding voor inhoud 2"/>
          <p:cNvSpPr>
            <a:spLocks noGrp="1"/>
          </p:cNvSpPr>
          <p:nvPr>
            <p:ph idx="1"/>
          </p:nvPr>
        </p:nvSpPr>
        <p:spPr>
          <a:xfrm>
            <a:off x="2369878" y="1381118"/>
            <a:ext cx="8946541" cy="4195481"/>
          </a:xfrm>
        </p:spPr>
        <p:txBody>
          <a:bodyPr>
            <a:normAutofit/>
          </a:bodyPr>
          <a:lstStyle/>
          <a:p>
            <a:pPr defTabSz="685800">
              <a:spcBef>
                <a:spcPts val="750"/>
              </a:spcBef>
              <a:tabLst>
                <a:tab pos="1435100" algn="l"/>
              </a:tabLst>
            </a:pPr>
            <a:r>
              <a:rPr lang="nl-NL" sz="2400" dirty="0">
                <a:solidFill>
                  <a:srgbClr val="7F3D3F"/>
                </a:solidFill>
                <a:latin typeface="DejaVuSans-Oblique"/>
              </a:rPr>
              <a:t> Overwoekert van andere plantensoorten</a:t>
            </a:r>
          </a:p>
          <a:p>
            <a:pPr defTabSz="685800">
              <a:spcBef>
                <a:spcPts val="750"/>
              </a:spcBef>
              <a:tabLst>
                <a:tab pos="1435100" algn="l"/>
              </a:tabLst>
            </a:pPr>
            <a:r>
              <a:rPr lang="nl-NL" sz="2400" dirty="0">
                <a:solidFill>
                  <a:srgbClr val="7F3D3F"/>
                </a:solidFill>
                <a:latin typeface="DejaVuSans-Oblique"/>
              </a:rPr>
              <a:t> Vult waterlichamen</a:t>
            </a:r>
          </a:p>
          <a:p>
            <a:pPr marL="342900" lvl="1" indent="-342900" defTabSz="685800">
              <a:spcBef>
                <a:spcPts val="750"/>
              </a:spcBef>
              <a:tabLst>
                <a:tab pos="1435100" algn="l"/>
              </a:tabLst>
            </a:pPr>
            <a:r>
              <a:rPr lang="nl-NL" dirty="0">
                <a:solidFill>
                  <a:srgbClr val="7F3D3F"/>
                </a:solidFill>
                <a:latin typeface="DejaVuSans-Oblique"/>
              </a:rPr>
              <a:t>Afname fauna</a:t>
            </a:r>
          </a:p>
          <a:p>
            <a:pPr marL="342900" lvl="1" indent="-342900" defTabSz="685800">
              <a:spcBef>
                <a:spcPts val="750"/>
              </a:spcBef>
              <a:tabLst>
                <a:tab pos="1435100" algn="l"/>
              </a:tabLst>
            </a:pPr>
            <a:r>
              <a:rPr lang="nl-NL" dirty="0">
                <a:solidFill>
                  <a:srgbClr val="7F3D3F"/>
                </a:solidFill>
                <a:latin typeface="DejaVuSans-Oblique"/>
              </a:rPr>
              <a:t>Afname waterkwaliteit</a:t>
            </a:r>
          </a:p>
          <a:p>
            <a:pPr marL="342900" lvl="1" indent="-342900" defTabSz="685800">
              <a:spcBef>
                <a:spcPts val="750"/>
              </a:spcBef>
              <a:tabLst>
                <a:tab pos="1435100" algn="l"/>
              </a:tabLst>
            </a:pPr>
            <a:r>
              <a:rPr lang="nl-NL" dirty="0">
                <a:solidFill>
                  <a:srgbClr val="7F3D3F"/>
                </a:solidFill>
                <a:latin typeface="DejaVuSans-Oblique"/>
              </a:rPr>
              <a:t>Hinder bij recreatie</a:t>
            </a:r>
          </a:p>
          <a:p>
            <a:pPr marL="342900" lvl="1" indent="-342900" defTabSz="685800">
              <a:spcBef>
                <a:spcPts val="750"/>
              </a:spcBef>
              <a:tabLst>
                <a:tab pos="1435100" algn="l"/>
              </a:tabLst>
            </a:pPr>
            <a:r>
              <a:rPr lang="nl-NL" dirty="0">
                <a:solidFill>
                  <a:srgbClr val="7F3D3F"/>
                </a:solidFill>
                <a:latin typeface="DejaVuSans-Oblique"/>
              </a:rPr>
              <a:t>Zeer moeilijk te bestrijden</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00" t="25875" r="55900" b="50625"/>
          <a:stretch/>
        </p:blipFill>
        <p:spPr bwMode="auto">
          <a:xfrm>
            <a:off x="2899231" y="4373764"/>
            <a:ext cx="2370115" cy="1563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00" t="49500" r="55900" b="27500"/>
          <a:stretch/>
        </p:blipFill>
        <p:spPr bwMode="auto">
          <a:xfrm>
            <a:off x="5403237" y="4378449"/>
            <a:ext cx="2421639" cy="1563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00" t="72437" r="55900" b="4500"/>
          <a:stretch/>
        </p:blipFill>
        <p:spPr bwMode="auto">
          <a:xfrm>
            <a:off x="7958767" y="4373764"/>
            <a:ext cx="2370114" cy="153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506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1911696" y="374419"/>
            <a:ext cx="9404723" cy="1400530"/>
          </a:xfrm>
        </p:spPr>
        <p:txBody>
          <a:bodyPr>
            <a:normAutofit/>
          </a:bodyPr>
          <a:lstStyle/>
          <a:p>
            <a:pPr lvl="0">
              <a:lnSpc>
                <a:spcPct val="100000"/>
              </a:lnSpc>
              <a:spcBef>
                <a:spcPts val="0"/>
              </a:spcBef>
            </a:pPr>
            <a:r>
              <a:rPr lang="nl-NL" sz="4500" b="1" dirty="0">
                <a:solidFill>
                  <a:srgbClr val="009982"/>
                </a:solidFill>
                <a:latin typeface="Calibri" panose="020F0502020204030204"/>
                <a:ea typeface="+mn-ea"/>
                <a:cs typeface="+mn-cs"/>
              </a:rPr>
              <a:t>Doel</a:t>
            </a:r>
            <a:br>
              <a:rPr lang="nl-NL" sz="4000" b="1" dirty="0">
                <a:solidFill>
                  <a:prstClr val="black"/>
                </a:solidFill>
                <a:latin typeface="Calibri" panose="020F0502020204030204" pitchFamily="34" charset="0"/>
                <a:ea typeface="+mn-ea"/>
                <a:cs typeface="Calibri" panose="020F0502020204030204" pitchFamily="34" charset="0"/>
              </a:rPr>
            </a:br>
            <a:endParaRPr lang="nl-NL" sz="4000" b="1" dirty="0">
              <a:latin typeface="+mn-lt"/>
            </a:endParaRPr>
          </a:p>
        </p:txBody>
      </p:sp>
      <p:sp>
        <p:nvSpPr>
          <p:cNvPr id="10" name="Tijdelijke aanduiding voor inhoud 9"/>
          <p:cNvSpPr>
            <a:spLocks noGrp="1"/>
          </p:cNvSpPr>
          <p:nvPr>
            <p:ph idx="1"/>
          </p:nvPr>
        </p:nvSpPr>
        <p:spPr>
          <a:xfrm>
            <a:off x="1911696" y="1487581"/>
            <a:ext cx="10515600" cy="4351338"/>
          </a:xfrm>
        </p:spPr>
        <p:txBody>
          <a:bodyPr/>
          <a:lstStyle/>
          <a:p>
            <a:pPr defTabSz="685800">
              <a:spcBef>
                <a:spcPts val="750"/>
              </a:spcBef>
              <a:tabLst>
                <a:tab pos="1435100" algn="l"/>
              </a:tabLst>
            </a:pPr>
            <a:r>
              <a:rPr lang="en-US" sz="2400" dirty="0" err="1">
                <a:solidFill>
                  <a:srgbClr val="7F3D3F"/>
                </a:solidFill>
                <a:latin typeface="DejaVuSans-Oblique"/>
              </a:rPr>
              <a:t>Dominantie</a:t>
            </a:r>
            <a:r>
              <a:rPr lang="en-US" sz="2400" dirty="0">
                <a:solidFill>
                  <a:srgbClr val="7F3D3F"/>
                </a:solidFill>
                <a:latin typeface="DejaVuSans-Oblique"/>
              </a:rPr>
              <a:t> watercrassula </a:t>
            </a:r>
            <a:r>
              <a:rPr lang="en-US" sz="2400" dirty="0" err="1">
                <a:solidFill>
                  <a:srgbClr val="7F3D3F"/>
                </a:solidFill>
                <a:latin typeface="DejaVuSans-Oblique"/>
              </a:rPr>
              <a:t>doorbreken</a:t>
            </a:r>
            <a:endParaRPr lang="en-US" sz="2400" dirty="0">
              <a:solidFill>
                <a:srgbClr val="7F3D3F"/>
              </a:solidFill>
              <a:latin typeface="DejaVuSans-Oblique"/>
            </a:endParaRPr>
          </a:p>
          <a:p>
            <a:pPr defTabSz="685800">
              <a:spcBef>
                <a:spcPts val="750"/>
              </a:spcBef>
              <a:tabLst>
                <a:tab pos="1435100" algn="l"/>
              </a:tabLst>
            </a:pPr>
            <a:r>
              <a:rPr lang="en-US" sz="2400" dirty="0" err="1">
                <a:solidFill>
                  <a:srgbClr val="7F3D3F"/>
                </a:solidFill>
                <a:latin typeface="DejaVuSans-Oblique"/>
              </a:rPr>
              <a:t>Systeem</a:t>
            </a:r>
            <a:r>
              <a:rPr lang="en-US" sz="2400" dirty="0">
                <a:solidFill>
                  <a:srgbClr val="7F3D3F"/>
                </a:solidFill>
                <a:latin typeface="DejaVuSans-Oblique"/>
              </a:rPr>
              <a:t> </a:t>
            </a:r>
            <a:r>
              <a:rPr lang="en-US" sz="2400" dirty="0" err="1">
                <a:solidFill>
                  <a:srgbClr val="7F3D3F"/>
                </a:solidFill>
                <a:latin typeface="DejaVuSans-Oblique"/>
              </a:rPr>
              <a:t>veerkrachtig</a:t>
            </a:r>
            <a:r>
              <a:rPr lang="en-US" sz="2400" dirty="0">
                <a:solidFill>
                  <a:srgbClr val="7F3D3F"/>
                </a:solidFill>
                <a:latin typeface="DejaVuSans-Oblique"/>
              </a:rPr>
              <a:t> </a:t>
            </a:r>
            <a:r>
              <a:rPr lang="en-US" sz="2400" dirty="0" err="1">
                <a:solidFill>
                  <a:srgbClr val="7F3D3F"/>
                </a:solidFill>
                <a:latin typeface="DejaVuSans-Oblique"/>
              </a:rPr>
              <a:t>maken</a:t>
            </a:r>
            <a:endParaRPr lang="en-US" sz="2400" dirty="0">
              <a:solidFill>
                <a:srgbClr val="7F3D3F"/>
              </a:solidFill>
              <a:latin typeface="DejaVuSans-Oblique"/>
            </a:endParaRPr>
          </a:p>
          <a:p>
            <a:pPr defTabSz="685800">
              <a:spcBef>
                <a:spcPts val="750"/>
              </a:spcBef>
              <a:tabLst>
                <a:tab pos="1435100" algn="l"/>
              </a:tabLst>
            </a:pPr>
            <a:r>
              <a:rPr lang="en-US" sz="2400" dirty="0" err="1">
                <a:solidFill>
                  <a:srgbClr val="7F3D3F"/>
                </a:solidFill>
                <a:latin typeface="DejaVuSans-Oblique"/>
              </a:rPr>
              <a:t>Verhogen</a:t>
            </a:r>
            <a:r>
              <a:rPr lang="en-US" sz="2400" dirty="0">
                <a:solidFill>
                  <a:srgbClr val="7F3D3F"/>
                </a:solidFill>
                <a:latin typeface="DejaVuSans-Oblique"/>
              </a:rPr>
              <a:t> </a:t>
            </a:r>
            <a:r>
              <a:rPr lang="en-US" sz="2400" dirty="0" err="1">
                <a:solidFill>
                  <a:srgbClr val="7F3D3F"/>
                </a:solidFill>
                <a:latin typeface="DejaVuSans-Oblique"/>
              </a:rPr>
              <a:t>biodiversiteit</a:t>
            </a:r>
            <a:r>
              <a:rPr lang="en-US" sz="2400" dirty="0">
                <a:solidFill>
                  <a:srgbClr val="7F3D3F"/>
                </a:solidFill>
                <a:latin typeface="DejaVuSans-Oblique"/>
              </a:rPr>
              <a:t> </a:t>
            </a:r>
          </a:p>
          <a:p>
            <a:pPr defTabSz="685800">
              <a:spcBef>
                <a:spcPts val="750"/>
              </a:spcBef>
              <a:tabLst>
                <a:tab pos="1435100" algn="l"/>
              </a:tabLst>
            </a:pPr>
            <a:endParaRPr lang="en-US" sz="2400" dirty="0">
              <a:solidFill>
                <a:srgbClr val="7F3D3F"/>
              </a:solidFill>
              <a:latin typeface="DejaVuSans-Oblique"/>
            </a:endParaRPr>
          </a:p>
          <a:p>
            <a:pPr defTabSz="685800">
              <a:spcBef>
                <a:spcPts val="750"/>
              </a:spcBef>
              <a:tabLst>
                <a:tab pos="1435100" algn="l"/>
              </a:tabLst>
            </a:pPr>
            <a:r>
              <a:rPr lang="en-US" sz="2400" dirty="0" err="1">
                <a:solidFill>
                  <a:srgbClr val="7F3D3F"/>
                </a:solidFill>
                <a:latin typeface="DejaVuSans-Oblique"/>
              </a:rPr>
              <a:t>Resultaten</a:t>
            </a:r>
            <a:r>
              <a:rPr lang="en-US" sz="2400" dirty="0">
                <a:solidFill>
                  <a:srgbClr val="7F3D3F"/>
                </a:solidFill>
                <a:latin typeface="DejaVuSans-Oblique"/>
              </a:rPr>
              <a:t> </a:t>
            </a:r>
            <a:r>
              <a:rPr lang="en-US" sz="2400" dirty="0" err="1">
                <a:solidFill>
                  <a:srgbClr val="7F3D3F"/>
                </a:solidFill>
                <a:latin typeface="DejaVuSans-Oblique"/>
              </a:rPr>
              <a:t>uit</a:t>
            </a:r>
            <a:r>
              <a:rPr lang="en-US" sz="2400" dirty="0">
                <a:solidFill>
                  <a:srgbClr val="7F3D3F"/>
                </a:solidFill>
                <a:latin typeface="DejaVuSans-Oblique"/>
              </a:rPr>
              <a:t> </a:t>
            </a:r>
            <a:r>
              <a:rPr lang="en-US" sz="2400" dirty="0" err="1">
                <a:solidFill>
                  <a:srgbClr val="7F3D3F"/>
                </a:solidFill>
                <a:latin typeface="DejaVuSans-Oblique"/>
              </a:rPr>
              <a:t>proefstudies</a:t>
            </a:r>
            <a:r>
              <a:rPr lang="en-US" sz="2400" dirty="0">
                <a:solidFill>
                  <a:srgbClr val="7F3D3F"/>
                </a:solidFill>
                <a:latin typeface="DejaVuSans-Oblique"/>
              </a:rPr>
              <a:t> op </a:t>
            </a:r>
          </a:p>
          <a:p>
            <a:pPr marL="0" indent="0" defTabSz="685800">
              <a:spcBef>
                <a:spcPts val="750"/>
              </a:spcBef>
              <a:buNone/>
              <a:tabLst>
                <a:tab pos="1435100" algn="l"/>
              </a:tabLst>
            </a:pPr>
            <a:r>
              <a:rPr lang="en-US" sz="2400" dirty="0">
                <a:solidFill>
                  <a:srgbClr val="7F3D3F"/>
                </a:solidFill>
                <a:latin typeface="DejaVuSans-Oblique"/>
              </a:rPr>
              <a:t>   Huis ter Heide </a:t>
            </a:r>
            <a:r>
              <a:rPr lang="en-US" sz="2400" dirty="0" err="1">
                <a:solidFill>
                  <a:srgbClr val="7F3D3F"/>
                </a:solidFill>
                <a:latin typeface="DejaVuSans-Oblique"/>
              </a:rPr>
              <a:t>en</a:t>
            </a:r>
            <a:r>
              <a:rPr lang="en-US" sz="2400" dirty="0">
                <a:solidFill>
                  <a:srgbClr val="7F3D3F"/>
                </a:solidFill>
                <a:latin typeface="DejaVuSans-Oblique"/>
              </a:rPr>
              <a:t> De Plateaux</a:t>
            </a:r>
          </a:p>
          <a:p>
            <a:pPr marL="0" indent="0" defTabSz="685800">
              <a:spcBef>
                <a:spcPts val="750"/>
              </a:spcBef>
              <a:buNone/>
              <a:tabLst>
                <a:tab pos="1435100" algn="l"/>
              </a:tabLst>
            </a:pPr>
            <a:r>
              <a:rPr lang="en-US" sz="2400" dirty="0">
                <a:solidFill>
                  <a:srgbClr val="7F3D3F"/>
                </a:solidFill>
                <a:latin typeface="DejaVuSans-Oblique"/>
              </a:rPr>
              <a:t>   </a:t>
            </a:r>
            <a:r>
              <a:rPr lang="en-US" sz="2400" dirty="0" err="1">
                <a:solidFill>
                  <a:srgbClr val="7F3D3F"/>
                </a:solidFill>
                <a:latin typeface="DejaVuSans-Oblique"/>
              </a:rPr>
              <a:t>zeer</a:t>
            </a:r>
            <a:r>
              <a:rPr lang="en-US" sz="2400" dirty="0">
                <a:solidFill>
                  <a:srgbClr val="7F3D3F"/>
                </a:solidFill>
                <a:latin typeface="DejaVuSans-Oblique"/>
              </a:rPr>
              <a:t> </a:t>
            </a:r>
            <a:r>
              <a:rPr lang="en-US" sz="2400" dirty="0" err="1">
                <a:solidFill>
                  <a:srgbClr val="7F3D3F"/>
                </a:solidFill>
                <a:latin typeface="DejaVuSans-Oblique"/>
              </a:rPr>
              <a:t>veelbelovend</a:t>
            </a:r>
            <a:r>
              <a:rPr lang="en-US" sz="2400" dirty="0">
                <a:solidFill>
                  <a:srgbClr val="7F3D3F"/>
                </a:solidFill>
                <a:latin typeface="DejaVuSans-Oblique"/>
              </a:rPr>
              <a:t> </a:t>
            </a:r>
          </a:p>
          <a:p>
            <a:endParaRPr lang="en-US" dirty="0"/>
          </a:p>
          <a:p>
            <a:pPr marL="0" indent="0">
              <a:buNone/>
            </a:pPr>
            <a:endParaRPr lang="en-US" dirty="0"/>
          </a:p>
        </p:txBody>
      </p:sp>
      <p:pic>
        <p:nvPicPr>
          <p:cNvPr id="12" name="Afbeelding 11"/>
          <p:cNvPicPr/>
          <p:nvPr/>
        </p:nvPicPr>
        <p:blipFill rotWithShape="1">
          <a:blip r:embed="rId3" cstate="print">
            <a:extLst>
              <a:ext uri="{28A0092B-C50C-407E-A947-70E740481C1C}">
                <a14:useLocalDpi xmlns:a14="http://schemas.microsoft.com/office/drawing/2010/main" val="0"/>
              </a:ext>
            </a:extLst>
          </a:blip>
          <a:srcRect t="9276" r="66189"/>
          <a:stretch/>
        </p:blipFill>
        <p:spPr bwMode="auto">
          <a:xfrm>
            <a:off x="7624293" y="660742"/>
            <a:ext cx="3492440" cy="4568082"/>
          </a:xfrm>
          <a:prstGeom prst="rect">
            <a:avLst/>
          </a:prstGeom>
          <a:noFill/>
          <a:ln>
            <a:noFill/>
          </a:ln>
        </p:spPr>
      </p:pic>
      <p:pic>
        <p:nvPicPr>
          <p:cNvPr id="13" name="Afbeelding 12"/>
          <p:cNvPicPr/>
          <p:nvPr/>
        </p:nvPicPr>
        <p:blipFill rotWithShape="1">
          <a:blip r:embed="rId3" cstate="print">
            <a:extLst>
              <a:ext uri="{28A0092B-C50C-407E-A947-70E740481C1C}">
                <a14:useLocalDpi xmlns:a14="http://schemas.microsoft.com/office/drawing/2010/main" val="0"/>
              </a:ext>
            </a:extLst>
          </a:blip>
          <a:srcRect l="91177" t="39890" b="40473"/>
          <a:stretch/>
        </p:blipFill>
        <p:spPr bwMode="auto">
          <a:xfrm>
            <a:off x="10678826" y="-1"/>
            <a:ext cx="1464319" cy="1574314"/>
          </a:xfrm>
          <a:prstGeom prst="rect">
            <a:avLst/>
          </a:prstGeom>
          <a:noFill/>
          <a:ln>
            <a:noFill/>
          </a:ln>
        </p:spPr>
      </p:pic>
    </p:spTree>
    <p:extLst>
      <p:ext uri="{BB962C8B-B14F-4D97-AF65-F5344CB8AC3E}">
        <p14:creationId xmlns:p14="http://schemas.microsoft.com/office/powerpoint/2010/main" val="3141693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1911696" y="374419"/>
            <a:ext cx="9404723" cy="1400530"/>
          </a:xfrm>
        </p:spPr>
        <p:txBody>
          <a:bodyPr>
            <a:normAutofit/>
          </a:bodyPr>
          <a:lstStyle/>
          <a:p>
            <a:pPr lvl="0">
              <a:lnSpc>
                <a:spcPct val="100000"/>
              </a:lnSpc>
              <a:spcBef>
                <a:spcPts val="0"/>
              </a:spcBef>
            </a:pPr>
            <a:r>
              <a:rPr lang="nl-NL" sz="4500" b="1" dirty="0">
                <a:solidFill>
                  <a:srgbClr val="009982"/>
                </a:solidFill>
                <a:latin typeface="Calibri" panose="020F0502020204030204"/>
                <a:ea typeface="+mn-ea"/>
                <a:cs typeface="+mn-cs"/>
              </a:rPr>
              <a:t>Uitvoering </a:t>
            </a:r>
            <a:endParaRPr lang="nl-NL" sz="4000" b="1" dirty="0">
              <a:solidFill>
                <a:prstClr val="black"/>
              </a:solidFill>
              <a:latin typeface="Calibri" panose="020F0502020204030204" pitchFamily="34" charset="0"/>
              <a:ea typeface="+mn-ea"/>
              <a:cs typeface="Calibri" panose="020F0502020204030204" pitchFamily="34" charset="0"/>
            </a:endParaRPr>
          </a:p>
        </p:txBody>
      </p:sp>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503" y="4289992"/>
            <a:ext cx="3135655" cy="2084877"/>
          </a:xfrm>
          <a:prstGeom prst="rect">
            <a:avLst/>
          </a:prstGeom>
        </p:spPr>
      </p:pic>
      <p:sp>
        <p:nvSpPr>
          <p:cNvPr id="4" name="Tekstvak 3"/>
          <p:cNvSpPr txBox="1"/>
          <p:nvPr/>
        </p:nvSpPr>
        <p:spPr>
          <a:xfrm>
            <a:off x="2077272" y="1384281"/>
            <a:ext cx="9073570" cy="2876685"/>
          </a:xfrm>
          <a:prstGeom prst="rect">
            <a:avLst/>
          </a:prstGeom>
          <a:noFill/>
        </p:spPr>
        <p:txBody>
          <a:bodyPr wrap="square" rtlCol="0">
            <a:spAutoFit/>
          </a:bodyPr>
          <a:lstStyle/>
          <a:p>
            <a:pPr marL="342900" indent="-342900" defTabSz="685800">
              <a:lnSpc>
                <a:spcPct val="90000"/>
              </a:lnSpc>
              <a:spcBef>
                <a:spcPts val="750"/>
              </a:spcBef>
              <a:buFont typeface="Arial" panose="020B0604020202020204" pitchFamily="34" charset="0"/>
              <a:buChar char="•"/>
              <a:tabLst>
                <a:tab pos="1435100" algn="l"/>
              </a:tabLst>
            </a:pPr>
            <a:r>
              <a:rPr lang="nl-NL" sz="2400" dirty="0">
                <a:solidFill>
                  <a:srgbClr val="7F3D3F"/>
                </a:solidFill>
                <a:latin typeface="DejaVuSans-Oblique"/>
              </a:rPr>
              <a:t>Akkerenven en Halsteren, Noord-Brabant &amp;</a:t>
            </a:r>
          </a:p>
          <a:p>
            <a:pPr defTabSz="685800">
              <a:lnSpc>
                <a:spcPct val="90000"/>
              </a:lnSpc>
              <a:spcBef>
                <a:spcPts val="750"/>
              </a:spcBef>
              <a:tabLst>
                <a:tab pos="1435100" algn="l"/>
              </a:tabLst>
            </a:pPr>
            <a:r>
              <a:rPr lang="nl-NL" sz="2400" dirty="0">
                <a:solidFill>
                  <a:srgbClr val="7F3D3F"/>
                </a:solidFill>
                <a:latin typeface="DejaVuSans-Oblique"/>
              </a:rPr>
              <a:t>    Kop van Schouwen, Zeeland</a:t>
            </a:r>
          </a:p>
          <a:p>
            <a:pPr marL="342900" indent="-342900" defTabSz="685800">
              <a:lnSpc>
                <a:spcPct val="90000"/>
              </a:lnSpc>
              <a:spcBef>
                <a:spcPts val="750"/>
              </a:spcBef>
              <a:buFont typeface="Arial" panose="020B0604020202020204" pitchFamily="34" charset="0"/>
              <a:buChar char="•"/>
              <a:tabLst>
                <a:tab pos="1435100" algn="l"/>
              </a:tabLst>
            </a:pPr>
            <a:r>
              <a:rPr lang="en-US" sz="2400" dirty="0" err="1">
                <a:solidFill>
                  <a:srgbClr val="7F3D3F"/>
                </a:solidFill>
                <a:latin typeface="DejaVuSans-Oblique"/>
              </a:rPr>
              <a:t>Geschikt</a:t>
            </a:r>
            <a:r>
              <a:rPr lang="en-US" sz="2400" dirty="0">
                <a:solidFill>
                  <a:srgbClr val="7F3D3F"/>
                </a:solidFill>
                <a:latin typeface="DejaVuSans-Oblique"/>
              </a:rPr>
              <a:t> </a:t>
            </a:r>
            <a:r>
              <a:rPr lang="en-US" sz="2400" dirty="0" err="1">
                <a:solidFill>
                  <a:srgbClr val="7F3D3F"/>
                </a:solidFill>
                <a:latin typeface="DejaVuSans-Oblique"/>
              </a:rPr>
              <a:t>donormateriaal</a:t>
            </a:r>
            <a:r>
              <a:rPr lang="en-US" sz="2400" dirty="0">
                <a:solidFill>
                  <a:srgbClr val="7F3D3F"/>
                </a:solidFill>
                <a:latin typeface="DejaVuSans-Oblique"/>
              </a:rPr>
              <a:t> </a:t>
            </a:r>
            <a:r>
              <a:rPr lang="en-US" sz="2400" dirty="0" err="1">
                <a:solidFill>
                  <a:srgbClr val="7F3D3F"/>
                </a:solidFill>
                <a:latin typeface="DejaVuSans-Oblique"/>
              </a:rPr>
              <a:t>verzamelen</a:t>
            </a:r>
            <a:endParaRPr lang="en-US" sz="2400" dirty="0">
              <a:solidFill>
                <a:srgbClr val="7F3D3F"/>
              </a:solidFill>
              <a:latin typeface="DejaVuSans-Oblique"/>
            </a:endParaRPr>
          </a:p>
          <a:p>
            <a:pPr marL="342900" indent="-342900" defTabSz="685800">
              <a:lnSpc>
                <a:spcPct val="90000"/>
              </a:lnSpc>
              <a:spcBef>
                <a:spcPts val="750"/>
              </a:spcBef>
              <a:buFont typeface="Arial" panose="020B0604020202020204" pitchFamily="34" charset="0"/>
              <a:buChar char="•"/>
              <a:tabLst>
                <a:tab pos="1435100" algn="l"/>
              </a:tabLst>
            </a:pPr>
            <a:r>
              <a:rPr lang="en-US" sz="2400" dirty="0" err="1">
                <a:solidFill>
                  <a:srgbClr val="7F3D3F"/>
                </a:solidFill>
                <a:latin typeface="DejaVuSans-Oblique"/>
              </a:rPr>
              <a:t>Biomassa</a:t>
            </a:r>
            <a:r>
              <a:rPr lang="en-US" sz="2400" dirty="0">
                <a:solidFill>
                  <a:srgbClr val="7F3D3F"/>
                </a:solidFill>
                <a:latin typeface="DejaVuSans-Oblique"/>
              </a:rPr>
              <a:t> watercrassula </a:t>
            </a:r>
            <a:r>
              <a:rPr lang="en-US" sz="2400" dirty="0" err="1">
                <a:solidFill>
                  <a:srgbClr val="7F3D3F"/>
                </a:solidFill>
                <a:latin typeface="DejaVuSans-Oblique"/>
              </a:rPr>
              <a:t>verwijderen</a:t>
            </a:r>
            <a:endParaRPr lang="en-US" sz="2400" dirty="0">
              <a:solidFill>
                <a:srgbClr val="7F3D3F"/>
              </a:solidFill>
              <a:latin typeface="DejaVuSans-Oblique"/>
            </a:endParaRPr>
          </a:p>
          <a:p>
            <a:pPr marL="342900" indent="-342900" defTabSz="685800">
              <a:lnSpc>
                <a:spcPct val="90000"/>
              </a:lnSpc>
              <a:spcBef>
                <a:spcPts val="750"/>
              </a:spcBef>
              <a:buFont typeface="Arial" panose="020B0604020202020204" pitchFamily="34" charset="0"/>
              <a:buChar char="•"/>
              <a:tabLst>
                <a:tab pos="1435100" algn="l"/>
              </a:tabLst>
            </a:pPr>
            <a:r>
              <a:rPr lang="en-US" sz="2400" dirty="0" err="1">
                <a:solidFill>
                  <a:srgbClr val="7F3D3F"/>
                </a:solidFill>
                <a:latin typeface="DejaVuSans-Oblique"/>
              </a:rPr>
              <a:t>Inheemse</a:t>
            </a:r>
            <a:r>
              <a:rPr lang="en-US" sz="2400" dirty="0">
                <a:solidFill>
                  <a:srgbClr val="7F3D3F"/>
                </a:solidFill>
                <a:latin typeface="DejaVuSans-Oblique"/>
              </a:rPr>
              <a:t> </a:t>
            </a:r>
            <a:r>
              <a:rPr lang="en-US" sz="2400" dirty="0" err="1">
                <a:solidFill>
                  <a:srgbClr val="7F3D3F"/>
                </a:solidFill>
                <a:latin typeface="DejaVuSans-Oblique"/>
              </a:rPr>
              <a:t>vegetatie</a:t>
            </a:r>
            <a:r>
              <a:rPr lang="en-US" sz="2400" dirty="0">
                <a:solidFill>
                  <a:srgbClr val="7F3D3F"/>
                </a:solidFill>
                <a:latin typeface="DejaVuSans-Oblique"/>
              </a:rPr>
              <a:t> </a:t>
            </a:r>
            <a:r>
              <a:rPr lang="en-US" sz="2400" dirty="0" err="1">
                <a:solidFill>
                  <a:srgbClr val="7F3D3F"/>
                </a:solidFill>
                <a:latin typeface="DejaVuSans-Oblique"/>
              </a:rPr>
              <a:t>planten</a:t>
            </a:r>
            <a:endParaRPr lang="en-US" sz="2400" dirty="0">
              <a:solidFill>
                <a:srgbClr val="7F3D3F"/>
              </a:solidFill>
              <a:latin typeface="DejaVuSans-Oblique"/>
            </a:endParaRPr>
          </a:p>
          <a:p>
            <a:pPr marL="342900" indent="-342900" defTabSz="685800">
              <a:lnSpc>
                <a:spcPct val="90000"/>
              </a:lnSpc>
              <a:spcBef>
                <a:spcPts val="750"/>
              </a:spcBef>
              <a:buFont typeface="Arial" panose="020B0604020202020204" pitchFamily="34" charset="0"/>
              <a:buChar char="•"/>
              <a:tabLst>
                <a:tab pos="1435100" algn="l"/>
              </a:tabLst>
            </a:pPr>
            <a:r>
              <a:rPr lang="en-US" sz="2400" dirty="0" err="1">
                <a:solidFill>
                  <a:srgbClr val="7F3D3F"/>
                </a:solidFill>
                <a:latin typeface="DejaVuSans-Oblique"/>
              </a:rPr>
              <a:t>Ontwikkeling</a:t>
            </a:r>
            <a:r>
              <a:rPr lang="en-US" sz="2400" dirty="0">
                <a:solidFill>
                  <a:srgbClr val="7F3D3F"/>
                </a:solidFill>
                <a:latin typeface="DejaVuSans-Oblique"/>
              </a:rPr>
              <a:t> </a:t>
            </a:r>
            <a:r>
              <a:rPr lang="en-US" sz="2400" dirty="0" err="1">
                <a:solidFill>
                  <a:srgbClr val="7F3D3F"/>
                </a:solidFill>
                <a:latin typeface="DejaVuSans-Oblique"/>
              </a:rPr>
              <a:t>volgen</a:t>
            </a:r>
            <a:endParaRPr lang="en-US" sz="2400" dirty="0">
              <a:solidFill>
                <a:srgbClr val="7F3D3F"/>
              </a:solidFill>
              <a:latin typeface="DejaVuSans-Oblique"/>
            </a:endParaRPr>
          </a:p>
          <a:p>
            <a:endParaRPr lang="nl-NL" dirty="0">
              <a:solidFill>
                <a:prstClr val="black"/>
              </a:solidFill>
            </a:endParaRPr>
          </a:p>
        </p:txBody>
      </p:sp>
      <p:pic>
        <p:nvPicPr>
          <p:cNvPr id="6" name="Afbeelding 5"/>
          <p:cNvPicPr>
            <a:picLocks noChangeAspect="1"/>
          </p:cNvPicPr>
          <p:nvPr/>
        </p:nvPicPr>
        <p:blipFill>
          <a:blip r:embed="rId4"/>
          <a:stretch>
            <a:fillRect/>
          </a:stretch>
        </p:blipFill>
        <p:spPr>
          <a:xfrm>
            <a:off x="4886877" y="4274696"/>
            <a:ext cx="2149510" cy="2100173"/>
          </a:xfrm>
          <a:prstGeom prst="rect">
            <a:avLst/>
          </a:prstGeom>
        </p:spPr>
      </p:pic>
      <p:pic>
        <p:nvPicPr>
          <p:cNvPr id="13" name="Afbeelding 12"/>
          <p:cNvPicPr>
            <a:picLocks noChangeAspect="1"/>
          </p:cNvPicPr>
          <p:nvPr/>
        </p:nvPicPr>
        <p:blipFill>
          <a:blip r:embed="rId5"/>
          <a:stretch>
            <a:fillRect/>
          </a:stretch>
        </p:blipFill>
        <p:spPr>
          <a:xfrm>
            <a:off x="7156106" y="4280107"/>
            <a:ext cx="3135153" cy="2084877"/>
          </a:xfrm>
          <a:prstGeom prst="rect">
            <a:avLst/>
          </a:prstGeom>
        </p:spPr>
      </p:pic>
    </p:spTree>
    <p:extLst>
      <p:ext uri="{BB962C8B-B14F-4D97-AF65-F5344CB8AC3E}">
        <p14:creationId xmlns:p14="http://schemas.microsoft.com/office/powerpoint/2010/main" val="220859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63613AF-10C0-4E7E-A7F7-8E72BD7D1B5E}"/>
              </a:ext>
            </a:extLst>
          </p:cNvPr>
          <p:cNvSpPr txBox="1">
            <a:spLocks/>
          </p:cNvSpPr>
          <p:nvPr/>
        </p:nvSpPr>
        <p:spPr>
          <a:xfrm>
            <a:off x="4231758" y="0"/>
            <a:ext cx="7960242" cy="17756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500" b="1" dirty="0">
                <a:solidFill>
                  <a:schemeClr val="bg1"/>
                </a:solidFill>
                <a:latin typeface="+mn-lt"/>
              </a:rPr>
              <a:t>Zonnebaars </a:t>
            </a:r>
            <a:br>
              <a:rPr lang="nl-NL" sz="4500" b="1" dirty="0">
                <a:solidFill>
                  <a:schemeClr val="bg1"/>
                </a:solidFill>
                <a:latin typeface="+mn-lt"/>
              </a:rPr>
            </a:br>
            <a:r>
              <a:rPr lang="nl-NL" sz="4500" b="1" dirty="0">
                <a:solidFill>
                  <a:schemeClr val="bg1"/>
                </a:solidFill>
                <a:latin typeface="+mn-lt"/>
              </a:rPr>
              <a:t>in wetlands</a:t>
            </a:r>
          </a:p>
        </p:txBody>
      </p:sp>
      <p:sp>
        <p:nvSpPr>
          <p:cNvPr id="7" name="Ondertitel 2">
            <a:extLst>
              <a:ext uri="{FF2B5EF4-FFF2-40B4-BE49-F238E27FC236}">
                <a16:creationId xmlns:a16="http://schemas.microsoft.com/office/drawing/2014/main" id="{D1065048-04BE-4552-A59A-FF153ABD74B6}"/>
              </a:ext>
            </a:extLst>
          </p:cNvPr>
          <p:cNvSpPr txBox="1">
            <a:spLocks/>
          </p:cNvSpPr>
          <p:nvPr/>
        </p:nvSpPr>
        <p:spPr>
          <a:xfrm>
            <a:off x="4190999" y="2247900"/>
            <a:ext cx="7448551" cy="3868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3200" b="1" dirty="0">
              <a:solidFill>
                <a:srgbClr val="009982"/>
              </a:solidFill>
            </a:endParaRPr>
          </a:p>
        </p:txBody>
      </p:sp>
      <p:sp>
        <p:nvSpPr>
          <p:cNvPr id="4" name="Tijdelijke aanduiding voor inhoud 2"/>
          <p:cNvSpPr>
            <a:spLocks noGrp="1"/>
          </p:cNvSpPr>
          <p:nvPr>
            <p:ph idx="1"/>
          </p:nvPr>
        </p:nvSpPr>
        <p:spPr>
          <a:xfrm>
            <a:off x="3999094" y="2247900"/>
            <a:ext cx="8946541" cy="4195481"/>
          </a:xfrm>
        </p:spPr>
        <p:txBody>
          <a:bodyPr>
            <a:normAutofit/>
          </a:bodyPr>
          <a:lstStyle/>
          <a:p>
            <a:pPr defTabSz="685800">
              <a:spcBef>
                <a:spcPts val="750"/>
              </a:spcBef>
              <a:tabLst>
                <a:tab pos="1435100" algn="l"/>
              </a:tabLst>
            </a:pPr>
            <a:r>
              <a:rPr lang="nl-NL" sz="2400" dirty="0">
                <a:solidFill>
                  <a:srgbClr val="7F3D3F"/>
                </a:solidFill>
                <a:latin typeface="DejaVuSans-Oblique"/>
              </a:rPr>
              <a:t>Oorspronkelijke verspreiding Noord-Amerika</a:t>
            </a:r>
          </a:p>
          <a:p>
            <a:pPr defTabSz="685800">
              <a:spcBef>
                <a:spcPts val="750"/>
              </a:spcBef>
              <a:tabLst>
                <a:tab pos="1435100" algn="l"/>
              </a:tabLst>
            </a:pPr>
            <a:r>
              <a:rPr lang="nl-NL" sz="2400" dirty="0">
                <a:solidFill>
                  <a:srgbClr val="7F3D3F"/>
                </a:solidFill>
                <a:latin typeface="DejaVuSans-Oblique"/>
              </a:rPr>
              <a:t>Staat op de EU-Unielijst van verboden soorten</a:t>
            </a:r>
          </a:p>
          <a:p>
            <a:pPr defTabSz="685800">
              <a:spcBef>
                <a:spcPts val="750"/>
              </a:spcBef>
              <a:tabLst>
                <a:tab pos="1435100" algn="l"/>
              </a:tabLst>
            </a:pPr>
            <a:r>
              <a:rPr lang="nl-NL" sz="2400" dirty="0">
                <a:solidFill>
                  <a:srgbClr val="7F3D3F"/>
                </a:solidFill>
                <a:latin typeface="DejaVuSans-Oblique"/>
              </a:rPr>
              <a:t>Wordt tot 15 cm groot</a:t>
            </a:r>
          </a:p>
          <a:p>
            <a:pPr defTabSz="685800">
              <a:spcBef>
                <a:spcPts val="750"/>
              </a:spcBef>
              <a:tabLst>
                <a:tab pos="1435100" algn="l"/>
              </a:tabLst>
            </a:pPr>
            <a:r>
              <a:rPr lang="nl-NL" sz="2400" dirty="0">
                <a:solidFill>
                  <a:srgbClr val="7F3D3F"/>
                </a:solidFill>
                <a:latin typeface="DejaVuSans-Oblique"/>
              </a:rPr>
              <a:t>Zijn zeer territoriaal </a:t>
            </a:r>
          </a:p>
          <a:p>
            <a:endParaRPr lang="en-US" sz="2400" dirty="0"/>
          </a:p>
        </p:txBody>
      </p:sp>
    </p:spTree>
    <p:extLst>
      <p:ext uri="{BB962C8B-B14F-4D97-AF65-F5344CB8AC3E}">
        <p14:creationId xmlns:p14="http://schemas.microsoft.com/office/powerpoint/2010/main" val="2517818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088210" y="500067"/>
            <a:ext cx="7200800" cy="830997"/>
          </a:xfrm>
          <a:prstGeom prst="rect">
            <a:avLst/>
          </a:prstGeom>
          <a:noFill/>
        </p:spPr>
        <p:txBody>
          <a:bodyPr wrap="square" rtlCol="0">
            <a:spAutoFit/>
          </a:bodyPr>
          <a:lstStyle/>
          <a:p>
            <a:r>
              <a:rPr lang="nl-NL" sz="4800" b="1" dirty="0">
                <a:solidFill>
                  <a:srgbClr val="009982"/>
                </a:solidFill>
              </a:rPr>
              <a:t>Probleem</a:t>
            </a:r>
            <a:endParaRPr lang="nl-NL" sz="4800" b="1" dirty="0">
              <a:solidFill>
                <a:prstClr val="black"/>
              </a:solidFill>
              <a:cs typeface="Calibri" panose="020F0502020204030204" pitchFamily="34" charset="0"/>
            </a:endParaRPr>
          </a:p>
        </p:txBody>
      </p:sp>
      <p:sp>
        <p:nvSpPr>
          <p:cNvPr id="5" name="Ondertitel 5"/>
          <p:cNvSpPr txBox="1">
            <a:spLocks/>
          </p:cNvSpPr>
          <p:nvPr/>
        </p:nvSpPr>
        <p:spPr>
          <a:xfrm>
            <a:off x="2088209" y="1903722"/>
            <a:ext cx="7892917" cy="262443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Wingdings 2" pitchFamily="18" charset="2"/>
              <a:buNone/>
              <a:defRPr sz="1800" kern="1200">
                <a:solidFill>
                  <a:schemeClr val="tx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pPr marL="342900" indent="-342900" algn="l">
              <a:buFont typeface="Arial" panose="020B0604020202020204" pitchFamily="34" charset="0"/>
              <a:buChar char="•"/>
              <a:tabLst>
                <a:tab pos="1435100" algn="l"/>
              </a:tabLst>
            </a:pPr>
            <a:r>
              <a:rPr lang="nl-NL" sz="2400" dirty="0">
                <a:solidFill>
                  <a:srgbClr val="7F3D3F"/>
                </a:solidFill>
                <a:latin typeface="DejaVuSans-Oblique"/>
              </a:rPr>
              <a:t>Eet ongewervelden</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Instorten gezond ecosysteem</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Komen vooral voor in water met hoge natuurbescherming</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Na bestrijding versnelde voortplanting   </a:t>
            </a:r>
          </a:p>
          <a:p>
            <a:pPr marL="457200" indent="-457200" algn="l">
              <a:buFontTx/>
              <a:buChar char="-"/>
              <a:tabLst>
                <a:tab pos="1435100" algn="l"/>
              </a:tabLst>
            </a:pPr>
            <a:endParaRPr lang="nl-NL" sz="2800" dirty="0">
              <a:solidFill>
                <a:prstClr val="black"/>
              </a:solidFill>
            </a:endParaRPr>
          </a:p>
        </p:txBody>
      </p:sp>
      <p:pic>
        <p:nvPicPr>
          <p:cNvPr id="6" name="Afbeelding 5"/>
          <p:cNvPicPr>
            <a:picLocks noChangeAspect="1"/>
          </p:cNvPicPr>
          <p:nvPr/>
        </p:nvPicPr>
        <p:blipFill>
          <a:blip r:embed="rId3"/>
          <a:stretch>
            <a:fillRect/>
          </a:stretch>
        </p:blipFill>
        <p:spPr>
          <a:xfrm>
            <a:off x="7821021" y="3429000"/>
            <a:ext cx="3193193" cy="2123598"/>
          </a:xfrm>
          <a:prstGeom prst="rect">
            <a:avLst/>
          </a:prstGeom>
        </p:spPr>
      </p:pic>
    </p:spTree>
    <p:extLst>
      <p:ext uri="{BB962C8B-B14F-4D97-AF65-F5344CB8AC3E}">
        <p14:creationId xmlns:p14="http://schemas.microsoft.com/office/powerpoint/2010/main" val="164667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088210" y="532673"/>
            <a:ext cx="7200800" cy="784830"/>
          </a:xfrm>
          <a:prstGeom prst="rect">
            <a:avLst/>
          </a:prstGeom>
          <a:noFill/>
        </p:spPr>
        <p:txBody>
          <a:bodyPr wrap="square" rtlCol="0">
            <a:spAutoFit/>
          </a:bodyPr>
          <a:lstStyle/>
          <a:p>
            <a:r>
              <a:rPr lang="nl-NL" sz="4500" b="1">
                <a:solidFill>
                  <a:srgbClr val="009982"/>
                </a:solidFill>
              </a:rPr>
              <a:t>Doel</a:t>
            </a:r>
            <a:endParaRPr lang="nl-NL" sz="4000" b="1" dirty="0">
              <a:solidFill>
                <a:prstClr val="black"/>
              </a:solidFill>
              <a:cs typeface="Calibri" panose="020F0502020204030204" pitchFamily="34" charset="0"/>
            </a:endParaRPr>
          </a:p>
        </p:txBody>
      </p:sp>
      <p:sp>
        <p:nvSpPr>
          <p:cNvPr id="5" name="Ondertitel 5"/>
          <p:cNvSpPr txBox="1">
            <a:spLocks/>
          </p:cNvSpPr>
          <p:nvPr/>
        </p:nvSpPr>
        <p:spPr>
          <a:xfrm>
            <a:off x="1543732" y="1546600"/>
            <a:ext cx="9094217" cy="262443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Wingdings 2" pitchFamily="18" charset="2"/>
              <a:buNone/>
              <a:defRPr sz="1800" kern="1200">
                <a:solidFill>
                  <a:schemeClr val="tx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pPr marL="342900" indent="-342900" algn="l">
              <a:buFont typeface="Arial" panose="020B0604020202020204" pitchFamily="34" charset="0"/>
              <a:buChar char="•"/>
              <a:tabLst>
                <a:tab pos="1435100" algn="l"/>
              </a:tabLst>
            </a:pPr>
            <a:r>
              <a:rPr lang="nl-NL" sz="2400" dirty="0">
                <a:solidFill>
                  <a:srgbClr val="7F3D3F"/>
                </a:solidFill>
                <a:latin typeface="DejaVuSans-Oblique"/>
              </a:rPr>
              <a:t>Terugdringen van zonnebaars- populaties en stabiliseren op een lager peil</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Verhogen van biodiversiteit: ongewervelden</a:t>
            </a:r>
          </a:p>
        </p:txBody>
      </p:sp>
      <p:pic>
        <p:nvPicPr>
          <p:cNvPr id="7" name="Picture 6" descr="Visvang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5437" y="2926080"/>
            <a:ext cx="5457439" cy="362568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963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3F8ACFA-8ED9-4DEB-AE2D-5ADC056AC025}"/>
              </a:ext>
            </a:extLst>
          </p:cNvPr>
          <p:cNvSpPr>
            <a:spLocks noGrp="1"/>
          </p:cNvSpPr>
          <p:nvPr>
            <p:ph type="title"/>
          </p:nvPr>
        </p:nvSpPr>
        <p:spPr>
          <a:xfrm>
            <a:off x="8797771" y="365125"/>
            <a:ext cx="3295491" cy="1325563"/>
          </a:xfrm>
        </p:spPr>
        <p:txBody>
          <a:bodyPr>
            <a:normAutofit fontScale="90000"/>
          </a:bodyPr>
          <a:lstStyle/>
          <a:p>
            <a:r>
              <a:rPr lang="nl-NL" sz="4500" b="1" dirty="0">
                <a:solidFill>
                  <a:srgbClr val="009982"/>
                </a:solidFill>
                <a:latin typeface="DejaVuSans"/>
              </a:rPr>
              <a:t>Start ecosysteem aanpak</a:t>
            </a:r>
          </a:p>
        </p:txBody>
      </p:sp>
      <p:pic>
        <p:nvPicPr>
          <p:cNvPr id="6" name="Afbeelding 5">
            <a:extLst>
              <a:ext uri="{FF2B5EF4-FFF2-40B4-BE49-F238E27FC236}">
                <a16:creationId xmlns:a16="http://schemas.microsoft.com/office/drawing/2014/main" id="{F28B9C8C-DFB3-4975-AEC1-7142231EB05C}"/>
              </a:ext>
            </a:extLst>
          </p:cNvPr>
          <p:cNvPicPr>
            <a:picLocks noChangeAspect="1"/>
          </p:cNvPicPr>
          <p:nvPr/>
        </p:nvPicPr>
        <p:blipFill>
          <a:blip r:embed="rId3"/>
          <a:stretch>
            <a:fillRect/>
          </a:stretch>
        </p:blipFill>
        <p:spPr>
          <a:xfrm>
            <a:off x="8328224" y="2392024"/>
            <a:ext cx="3240000" cy="2980800"/>
          </a:xfrm>
          <a:prstGeom prst="rect">
            <a:avLst/>
          </a:prstGeom>
        </p:spPr>
      </p:pic>
      <p:pic>
        <p:nvPicPr>
          <p:cNvPr id="1028" name="Picture 4" descr="De zonnebaars levenswijze, problematiek en beheer - PDF Gratis download">
            <a:extLst>
              <a:ext uri="{FF2B5EF4-FFF2-40B4-BE49-F238E27FC236}">
                <a16:creationId xmlns:a16="http://schemas.microsoft.com/office/drawing/2014/main" id="{BCEA6B5D-09AF-486F-A8DA-AE544383B7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151" y="0"/>
            <a:ext cx="58943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328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221616" y="392405"/>
            <a:ext cx="7200800" cy="784830"/>
          </a:xfrm>
          <a:prstGeom prst="rect">
            <a:avLst/>
          </a:prstGeom>
          <a:noFill/>
        </p:spPr>
        <p:txBody>
          <a:bodyPr wrap="square" rtlCol="0">
            <a:spAutoFit/>
          </a:bodyPr>
          <a:lstStyle/>
          <a:p>
            <a:r>
              <a:rPr lang="nl-NL" sz="4500" b="1" dirty="0">
                <a:solidFill>
                  <a:srgbClr val="009982"/>
                </a:solidFill>
              </a:rPr>
              <a:t>Uitvoering </a:t>
            </a:r>
            <a:endParaRPr lang="nl-NL" sz="4000" b="1" dirty="0">
              <a:solidFill>
                <a:prstClr val="black"/>
              </a:solidFill>
              <a:cs typeface="Calibri" panose="020F0502020204030204" pitchFamily="34" charset="0"/>
            </a:endParaRPr>
          </a:p>
        </p:txBody>
      </p:sp>
      <p:sp>
        <p:nvSpPr>
          <p:cNvPr id="5" name="Ondertitel 5"/>
          <p:cNvSpPr txBox="1">
            <a:spLocks/>
          </p:cNvSpPr>
          <p:nvPr/>
        </p:nvSpPr>
        <p:spPr>
          <a:xfrm>
            <a:off x="1749632" y="1311152"/>
            <a:ext cx="9346071" cy="262443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Wingdings 2" pitchFamily="18" charset="2"/>
              <a:buNone/>
              <a:defRPr sz="1800" kern="1200">
                <a:solidFill>
                  <a:schemeClr val="tx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pPr marL="342900" indent="-342900" algn="l">
              <a:buFont typeface="Arial" panose="020B0604020202020204" pitchFamily="34" charset="0"/>
              <a:buChar char="•"/>
              <a:tabLst>
                <a:tab pos="1435100" algn="l"/>
              </a:tabLst>
            </a:pPr>
            <a:r>
              <a:rPr lang="nl-NL" sz="2400" dirty="0">
                <a:solidFill>
                  <a:srgbClr val="7F3D3F"/>
                </a:solidFill>
                <a:latin typeface="DejaVuSans-Oblique"/>
              </a:rPr>
              <a:t>Eenmalig wegvangen zonnebaars</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Introductie van inheemse predator </a:t>
            </a:r>
            <a:r>
              <a:rPr lang="nl-NL" sz="2400" dirty="0">
                <a:solidFill>
                  <a:srgbClr val="7F3D3F"/>
                </a:solidFill>
                <a:latin typeface="DejaVuSans-Oblique"/>
                <a:sym typeface="Wingdings" panose="05000000000000000000" pitchFamily="2" charset="2"/>
              </a:rPr>
              <a:t> snoek </a:t>
            </a:r>
            <a:endParaRPr lang="nl-NL" sz="2400" dirty="0">
              <a:solidFill>
                <a:srgbClr val="7F3D3F"/>
              </a:solidFill>
              <a:latin typeface="DejaVuSans-Oblique"/>
            </a:endParaRPr>
          </a:p>
        </p:txBody>
      </p:sp>
      <p:pic>
        <p:nvPicPr>
          <p:cNvPr id="6" name="Afbeelding 5"/>
          <p:cNvPicPr>
            <a:picLocks noChangeAspect="1"/>
          </p:cNvPicPr>
          <p:nvPr/>
        </p:nvPicPr>
        <p:blipFill rotWithShape="1">
          <a:blip r:embed="rId3">
            <a:extLst>
              <a:ext uri="{28A0092B-C50C-407E-A947-70E740481C1C}">
                <a14:useLocalDpi xmlns:a14="http://schemas.microsoft.com/office/drawing/2010/main" val="0"/>
              </a:ext>
            </a:extLst>
          </a:blip>
          <a:srcRect l="23143" t="53430" r="34644" b="33454"/>
          <a:stretch/>
        </p:blipFill>
        <p:spPr>
          <a:xfrm>
            <a:off x="2722960" y="2623371"/>
            <a:ext cx="8372743" cy="3678304"/>
          </a:xfrm>
          <a:prstGeom prst="rect">
            <a:avLst/>
          </a:prstGeom>
        </p:spPr>
      </p:pic>
    </p:spTree>
    <p:extLst>
      <p:ext uri="{BB962C8B-B14F-4D97-AF65-F5344CB8AC3E}">
        <p14:creationId xmlns:p14="http://schemas.microsoft.com/office/powerpoint/2010/main" val="4007142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038399" y="312811"/>
            <a:ext cx="7200800" cy="784830"/>
          </a:xfrm>
          <a:prstGeom prst="rect">
            <a:avLst/>
          </a:prstGeom>
          <a:noFill/>
        </p:spPr>
        <p:txBody>
          <a:bodyPr wrap="square" rtlCol="0">
            <a:spAutoFit/>
          </a:bodyPr>
          <a:lstStyle/>
          <a:p>
            <a:r>
              <a:rPr lang="nl-NL" sz="4500" b="1" dirty="0">
                <a:solidFill>
                  <a:srgbClr val="009982"/>
                </a:solidFill>
              </a:rPr>
              <a:t>De eerste resultaten </a:t>
            </a:r>
            <a:endParaRPr lang="nl-NL" sz="4000" b="1" dirty="0">
              <a:solidFill>
                <a:prstClr val="black"/>
              </a:solidFill>
              <a:cs typeface="Calibri" panose="020F0502020204030204" pitchFamily="34" charset="0"/>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443" y="1280904"/>
            <a:ext cx="8666829" cy="1544435"/>
          </a:xfrm>
          <a:prstGeom prst="rect">
            <a:avLst/>
          </a:prstGeom>
          <a:noFill/>
          <a:ln>
            <a:noFill/>
          </a:ln>
        </p:spPr>
      </p:pic>
      <p:sp>
        <p:nvSpPr>
          <p:cNvPr id="5" name="Ondertitel 5"/>
          <p:cNvSpPr txBox="1">
            <a:spLocks/>
          </p:cNvSpPr>
          <p:nvPr/>
        </p:nvSpPr>
        <p:spPr>
          <a:xfrm>
            <a:off x="2038399" y="3509876"/>
            <a:ext cx="9346071" cy="262443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Wingdings 2" pitchFamily="18" charset="2"/>
              <a:buNone/>
              <a:defRPr sz="1800" kern="1200">
                <a:solidFill>
                  <a:schemeClr val="tx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pPr algn="l">
              <a:tabLst>
                <a:tab pos="1435100" algn="l"/>
              </a:tabLst>
            </a:pPr>
            <a:r>
              <a:rPr lang="nl-NL" sz="2400" dirty="0">
                <a:solidFill>
                  <a:srgbClr val="7F3D3F"/>
                </a:solidFill>
                <a:latin typeface="DejaVuSans-Oblique"/>
              </a:rPr>
              <a:t>Monitoring </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Visstand</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Ongewervelden</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Amfibieën</a:t>
            </a:r>
          </a:p>
        </p:txBody>
      </p:sp>
    </p:spTree>
    <p:extLst>
      <p:ext uri="{BB962C8B-B14F-4D97-AF65-F5344CB8AC3E}">
        <p14:creationId xmlns:p14="http://schemas.microsoft.com/office/powerpoint/2010/main" val="2345694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C12AF407-BCCC-4D5C-918E-7D2A380F4153}"/>
              </a:ext>
            </a:extLst>
          </p:cNvPr>
          <p:cNvSpPr txBox="1">
            <a:spLocks/>
          </p:cNvSpPr>
          <p:nvPr/>
        </p:nvSpPr>
        <p:spPr>
          <a:xfrm>
            <a:off x="4221126" y="0"/>
            <a:ext cx="7970874" cy="17756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500" b="1" i="0" u="none" strike="noStrike" kern="1200" cap="none" spc="0" normalizeH="0" baseline="0" noProof="0" dirty="0">
                <a:ln>
                  <a:noFill/>
                </a:ln>
                <a:solidFill>
                  <a:prstClr val="white"/>
                </a:solidFill>
                <a:effectLst/>
                <a:uLnTx/>
                <a:uFillTx/>
                <a:latin typeface="Calibri" panose="020F0502020204030204"/>
                <a:ea typeface="+mj-ea"/>
                <a:cs typeface="+mj-cs"/>
              </a:rPr>
              <a:t>Duizendknopen in beekdalen en graslanden</a:t>
            </a:r>
          </a:p>
        </p:txBody>
      </p:sp>
      <p:sp>
        <p:nvSpPr>
          <p:cNvPr id="4" name="Ondertitel 5"/>
          <p:cNvSpPr txBox="1">
            <a:spLocks/>
          </p:cNvSpPr>
          <p:nvPr/>
        </p:nvSpPr>
        <p:spPr>
          <a:xfrm>
            <a:off x="3942768" y="2083939"/>
            <a:ext cx="6480720" cy="262443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Wingdings 2" pitchFamily="18" charset="2"/>
              <a:buNone/>
              <a:defRPr sz="1800" kern="1200">
                <a:solidFill>
                  <a:schemeClr val="tx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pPr marL="342900" indent="-342900" algn="l">
              <a:buFont typeface="Arial" panose="020B0604020202020204" pitchFamily="34" charset="0"/>
              <a:buChar char="•"/>
              <a:tabLst>
                <a:tab pos="1435100" algn="l"/>
              </a:tabLst>
            </a:pPr>
            <a:r>
              <a:rPr lang="nl-NL" sz="2400" dirty="0">
                <a:solidFill>
                  <a:srgbClr val="7F3D3F"/>
                </a:solidFill>
                <a:latin typeface="DejaVuSans-Oblique"/>
              </a:rPr>
              <a:t>Komen voornamelijk uit Azië</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Bloeien in augustus / september</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Krijgen geen vruchtbare nakomelingen</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Verspreiding door fragmentatie</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Sterven in de winter bovengronds af</a:t>
            </a:r>
          </a:p>
        </p:txBody>
      </p:sp>
    </p:spTree>
    <p:extLst>
      <p:ext uri="{BB962C8B-B14F-4D97-AF65-F5344CB8AC3E}">
        <p14:creationId xmlns:p14="http://schemas.microsoft.com/office/powerpoint/2010/main" val="3341162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56C63A7D-801F-4B5B-922D-FEACBD183BD9}"/>
              </a:ext>
            </a:extLst>
          </p:cNvPr>
          <p:cNvSpPr>
            <a:spLocks noGrp="1"/>
          </p:cNvSpPr>
          <p:nvPr>
            <p:ph idx="1"/>
          </p:nvPr>
        </p:nvSpPr>
        <p:spPr>
          <a:xfrm>
            <a:off x="1679944" y="2083981"/>
            <a:ext cx="9888279" cy="3859619"/>
          </a:xfrm>
        </p:spPr>
        <p:txBody>
          <a:bodyPr>
            <a:normAutofit lnSpcReduction="10000"/>
          </a:bodyPr>
          <a:lstStyle/>
          <a:p>
            <a:pPr>
              <a:lnSpc>
                <a:spcPct val="110000"/>
              </a:lnSpc>
              <a:spcBef>
                <a:spcPts val="0"/>
              </a:spcBef>
              <a:tabLst>
                <a:tab pos="1435100" algn="l"/>
              </a:tabLst>
            </a:pPr>
            <a:r>
              <a:rPr lang="nl-NL" sz="2400" dirty="0">
                <a:solidFill>
                  <a:srgbClr val="7F3D3F"/>
                </a:solidFill>
                <a:latin typeface="DejaVuSans-Oblique"/>
              </a:rPr>
              <a:t>Verdringt andere soorten </a:t>
            </a:r>
            <a:r>
              <a:rPr lang="nl-NL" sz="2400" dirty="0">
                <a:solidFill>
                  <a:srgbClr val="7F3D3F"/>
                </a:solidFill>
                <a:latin typeface="DejaVuSans-Oblique"/>
                <a:sym typeface="Wingdings" panose="05000000000000000000" pitchFamily="2" charset="2"/>
              </a:rPr>
              <a:t> inheemse flora </a:t>
            </a:r>
            <a:endParaRPr lang="nl-NL" sz="2400" dirty="0">
              <a:solidFill>
                <a:srgbClr val="7F3D3F"/>
              </a:solidFill>
              <a:latin typeface="DejaVuSans-Oblique"/>
            </a:endParaRPr>
          </a:p>
          <a:p>
            <a:pPr>
              <a:lnSpc>
                <a:spcPct val="110000"/>
              </a:lnSpc>
              <a:spcBef>
                <a:spcPts val="0"/>
              </a:spcBef>
              <a:tabLst>
                <a:tab pos="1435100" algn="l"/>
              </a:tabLst>
            </a:pPr>
            <a:r>
              <a:rPr lang="nl-NL" sz="2400" dirty="0">
                <a:solidFill>
                  <a:srgbClr val="7F3D3F"/>
                </a:solidFill>
                <a:latin typeface="DejaVuSans-Oblique"/>
              </a:rPr>
              <a:t>Belemmert het zicht</a:t>
            </a:r>
          </a:p>
          <a:p>
            <a:pPr>
              <a:lnSpc>
                <a:spcPct val="110000"/>
              </a:lnSpc>
              <a:spcBef>
                <a:spcPts val="0"/>
              </a:spcBef>
              <a:tabLst>
                <a:tab pos="1435100" algn="l"/>
              </a:tabLst>
            </a:pPr>
            <a:r>
              <a:rPr lang="nl-NL" sz="2400" dirty="0">
                <a:solidFill>
                  <a:srgbClr val="7F3D3F"/>
                </a:solidFill>
                <a:latin typeface="DejaVuSans-Oblique"/>
              </a:rPr>
              <a:t>belemmering voor de verjonging van bomen en struiken en de bosontwikkeling</a:t>
            </a:r>
          </a:p>
          <a:p>
            <a:pPr>
              <a:lnSpc>
                <a:spcPct val="110000"/>
              </a:lnSpc>
              <a:spcBef>
                <a:spcPts val="0"/>
              </a:spcBef>
              <a:tabLst>
                <a:tab pos="1435100" algn="l"/>
              </a:tabLst>
            </a:pPr>
            <a:r>
              <a:rPr lang="nl-NL" sz="2400" dirty="0">
                <a:solidFill>
                  <a:srgbClr val="7F3D3F"/>
                </a:solidFill>
                <a:latin typeface="DejaVuSans-Oblique"/>
              </a:rPr>
              <a:t>bedreiging voor de habitattypen </a:t>
            </a:r>
          </a:p>
          <a:p>
            <a:pPr>
              <a:lnSpc>
                <a:spcPct val="110000"/>
              </a:lnSpc>
              <a:spcBef>
                <a:spcPts val="0"/>
              </a:spcBef>
              <a:tabLst>
                <a:tab pos="1435100" algn="l"/>
              </a:tabLst>
            </a:pPr>
            <a:r>
              <a:rPr lang="nl-NL" sz="2400" dirty="0">
                <a:solidFill>
                  <a:srgbClr val="7F3D3F"/>
                </a:solidFill>
                <a:latin typeface="DejaVuSans-Oblique"/>
              </a:rPr>
              <a:t>negatief effect op de doorstroming waardoor water kan stagneren en wateroverlast ontstaan</a:t>
            </a:r>
          </a:p>
          <a:p>
            <a:pPr>
              <a:lnSpc>
                <a:spcPct val="110000"/>
              </a:lnSpc>
              <a:spcBef>
                <a:spcPts val="0"/>
              </a:spcBef>
              <a:tabLst>
                <a:tab pos="1435100" algn="l"/>
              </a:tabLst>
            </a:pPr>
            <a:r>
              <a:rPr lang="nl-NL" sz="2400" dirty="0">
                <a:solidFill>
                  <a:srgbClr val="7F3D3F"/>
                </a:solidFill>
                <a:latin typeface="DejaVuSans-Oblique"/>
              </a:rPr>
              <a:t>Tast wegen en gebouwen aan</a:t>
            </a:r>
          </a:p>
          <a:p>
            <a:pPr>
              <a:lnSpc>
                <a:spcPct val="110000"/>
              </a:lnSpc>
              <a:spcBef>
                <a:spcPts val="0"/>
              </a:spcBef>
              <a:tabLst>
                <a:tab pos="1435100" algn="l"/>
              </a:tabLst>
            </a:pPr>
            <a:r>
              <a:rPr lang="nl-NL" sz="2400" dirty="0">
                <a:solidFill>
                  <a:srgbClr val="7F3D3F"/>
                </a:solidFill>
                <a:latin typeface="DejaVuSans-Oblique"/>
              </a:rPr>
              <a:t>Stimuleert erosie</a:t>
            </a:r>
          </a:p>
          <a:p>
            <a:pPr>
              <a:lnSpc>
                <a:spcPct val="110000"/>
              </a:lnSpc>
              <a:spcBef>
                <a:spcPts val="0"/>
              </a:spcBef>
              <a:tabLst>
                <a:tab pos="1435100" algn="l"/>
              </a:tabLst>
            </a:pPr>
            <a:r>
              <a:rPr lang="nl-NL" sz="2400" dirty="0">
                <a:solidFill>
                  <a:srgbClr val="7F3D3F"/>
                </a:solidFill>
                <a:latin typeface="DejaVuSans-Oblique"/>
              </a:rPr>
              <a:t>Bestrijding is kostbaar</a:t>
            </a:r>
          </a:p>
          <a:p>
            <a:pPr>
              <a:lnSpc>
                <a:spcPct val="100000"/>
              </a:lnSpc>
              <a:spcBef>
                <a:spcPts val="0"/>
              </a:spcBef>
              <a:tabLst>
                <a:tab pos="1435100" algn="l"/>
              </a:tabLst>
            </a:pPr>
            <a:endParaRPr lang="nl-NL" sz="2400" i="1" dirty="0">
              <a:solidFill>
                <a:srgbClr val="7F3D3F"/>
              </a:solidFill>
              <a:latin typeface="DejaVuSans-Oblique"/>
            </a:endParaRPr>
          </a:p>
        </p:txBody>
      </p:sp>
      <p:sp>
        <p:nvSpPr>
          <p:cNvPr id="5" name="Titel 1">
            <a:extLst>
              <a:ext uri="{FF2B5EF4-FFF2-40B4-BE49-F238E27FC236}">
                <a16:creationId xmlns:a16="http://schemas.microsoft.com/office/drawing/2014/main" id="{F3F8ACFA-8ED9-4DEB-AE2D-5ADC056AC025}"/>
              </a:ext>
            </a:extLst>
          </p:cNvPr>
          <p:cNvSpPr>
            <a:spLocks noGrp="1"/>
          </p:cNvSpPr>
          <p:nvPr>
            <p:ph type="title"/>
          </p:nvPr>
        </p:nvSpPr>
        <p:spPr>
          <a:xfrm>
            <a:off x="1679944" y="365125"/>
            <a:ext cx="9888279" cy="1325563"/>
          </a:xfrm>
        </p:spPr>
        <p:txBody>
          <a:bodyPr>
            <a:normAutofit/>
          </a:bodyPr>
          <a:lstStyle/>
          <a:p>
            <a:r>
              <a:rPr lang="nl-NL" sz="4500" b="1" dirty="0">
                <a:solidFill>
                  <a:srgbClr val="009982"/>
                </a:solidFill>
                <a:latin typeface="+mn-lt"/>
              </a:rPr>
              <a:t>Probleem</a:t>
            </a:r>
          </a:p>
        </p:txBody>
      </p:sp>
    </p:spTree>
    <p:extLst>
      <p:ext uri="{BB962C8B-B14F-4D97-AF65-F5344CB8AC3E}">
        <p14:creationId xmlns:p14="http://schemas.microsoft.com/office/powerpoint/2010/main" val="369215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56C63A7D-801F-4B5B-922D-FEACBD183BD9}"/>
              </a:ext>
            </a:extLst>
          </p:cNvPr>
          <p:cNvSpPr>
            <a:spLocks noGrp="1"/>
          </p:cNvSpPr>
          <p:nvPr>
            <p:ph idx="1"/>
          </p:nvPr>
        </p:nvSpPr>
        <p:spPr>
          <a:xfrm>
            <a:off x="1679944" y="2083981"/>
            <a:ext cx="6141283" cy="3859619"/>
          </a:xfrm>
        </p:spPr>
        <p:txBody>
          <a:bodyPr>
            <a:normAutofit/>
          </a:bodyPr>
          <a:lstStyle/>
          <a:p>
            <a:pPr marL="342900" indent="-342900">
              <a:buFont typeface="Arial" panose="020B0604020202020204" pitchFamily="34" charset="0"/>
              <a:buChar char="•"/>
            </a:pPr>
            <a:r>
              <a:rPr lang="nl-NL" sz="2400" dirty="0">
                <a:solidFill>
                  <a:srgbClr val="7F3D3F"/>
                </a:solidFill>
                <a:latin typeface="DejaVuSans"/>
              </a:rPr>
              <a:t>Doorbreken (lokale) woekering van Fallopia </a:t>
            </a:r>
            <a:r>
              <a:rPr lang="nl-NL" sz="2400" dirty="0" err="1">
                <a:solidFill>
                  <a:srgbClr val="7F3D3F"/>
                </a:solidFill>
                <a:latin typeface="DejaVuSans"/>
              </a:rPr>
              <a:t>spp</a:t>
            </a:r>
            <a:r>
              <a:rPr lang="nl-NL" sz="2400" dirty="0">
                <a:solidFill>
                  <a:srgbClr val="7F3D3F"/>
                </a:solidFill>
                <a:latin typeface="DejaVuSans"/>
              </a:rPr>
              <a:t>. in </a:t>
            </a:r>
            <a:r>
              <a:rPr lang="nl-NL" sz="2400" dirty="0" err="1">
                <a:solidFill>
                  <a:srgbClr val="7F3D3F"/>
                </a:solidFill>
                <a:latin typeface="DejaVuSans"/>
              </a:rPr>
              <a:t>beekbegeleidende</a:t>
            </a:r>
            <a:r>
              <a:rPr lang="nl-NL" sz="2400" dirty="0">
                <a:solidFill>
                  <a:srgbClr val="7F3D3F"/>
                </a:solidFill>
                <a:latin typeface="DejaVuSans"/>
              </a:rPr>
              <a:t> bossen</a:t>
            </a:r>
            <a:endParaRPr lang="nl-NL" sz="2400" dirty="0">
              <a:latin typeface="DejaVuSans"/>
            </a:endParaRPr>
          </a:p>
          <a:p>
            <a:pPr marL="342900" indent="-342900">
              <a:buFont typeface="Arial" panose="020B0604020202020204" pitchFamily="34" charset="0"/>
              <a:buChar char="•"/>
            </a:pPr>
            <a:r>
              <a:rPr lang="nl-NL" sz="2400" dirty="0">
                <a:solidFill>
                  <a:srgbClr val="7F3D3F"/>
                </a:solidFill>
                <a:latin typeface="DejaVuSans"/>
              </a:rPr>
              <a:t>Verhogen van de veerkracht van het (bos)ecosysteem</a:t>
            </a:r>
            <a:endParaRPr lang="nl-NL" sz="2400" dirty="0">
              <a:latin typeface="DejaVuSans"/>
            </a:endParaRPr>
          </a:p>
          <a:p>
            <a:pPr marL="342900" indent="-342900">
              <a:buFont typeface="Arial" panose="020B0604020202020204" pitchFamily="34" charset="0"/>
              <a:buChar char="•"/>
            </a:pPr>
            <a:r>
              <a:rPr lang="nl-NL" sz="2400" dirty="0">
                <a:solidFill>
                  <a:srgbClr val="7F3D3F"/>
                </a:solidFill>
                <a:latin typeface="DejaVuSans"/>
              </a:rPr>
              <a:t>Reductie van beheerkosten</a:t>
            </a:r>
          </a:p>
          <a:p>
            <a:pPr marL="342900" indent="-342900"/>
            <a:r>
              <a:rPr lang="nl-NL" sz="2400" dirty="0">
                <a:solidFill>
                  <a:srgbClr val="7F3D3F"/>
                </a:solidFill>
                <a:latin typeface="DejaVuSans-Oblique"/>
              </a:rPr>
              <a:t>Verhogen van biodiversiteit: flora, ongewervelden</a:t>
            </a:r>
          </a:p>
          <a:p>
            <a:pPr marL="0" indent="0">
              <a:buNone/>
            </a:pPr>
            <a:endParaRPr lang="nl-NL" sz="2400" dirty="0">
              <a:solidFill>
                <a:srgbClr val="7F3D3F"/>
              </a:solidFill>
              <a:latin typeface="DejaVuSans"/>
            </a:endParaRPr>
          </a:p>
        </p:txBody>
      </p:sp>
      <p:sp>
        <p:nvSpPr>
          <p:cNvPr id="5" name="Titel 1">
            <a:extLst>
              <a:ext uri="{FF2B5EF4-FFF2-40B4-BE49-F238E27FC236}">
                <a16:creationId xmlns:a16="http://schemas.microsoft.com/office/drawing/2014/main" id="{F3F8ACFA-8ED9-4DEB-AE2D-5ADC056AC025}"/>
              </a:ext>
            </a:extLst>
          </p:cNvPr>
          <p:cNvSpPr>
            <a:spLocks noGrp="1"/>
          </p:cNvSpPr>
          <p:nvPr>
            <p:ph type="title"/>
          </p:nvPr>
        </p:nvSpPr>
        <p:spPr>
          <a:xfrm>
            <a:off x="1679944" y="365125"/>
            <a:ext cx="9888279" cy="1325563"/>
          </a:xfrm>
        </p:spPr>
        <p:txBody>
          <a:bodyPr>
            <a:normAutofit/>
          </a:bodyPr>
          <a:lstStyle/>
          <a:p>
            <a:r>
              <a:rPr lang="nl-NL" sz="4500" b="1" dirty="0">
                <a:solidFill>
                  <a:srgbClr val="009982"/>
                </a:solidFill>
                <a:latin typeface="+mn-lt"/>
              </a:rPr>
              <a:t>Doel</a:t>
            </a:r>
          </a:p>
        </p:txBody>
      </p:sp>
      <p:pic>
        <p:nvPicPr>
          <p:cNvPr id="6" name="Afbeelding 5">
            <a:extLst>
              <a:ext uri="{FF2B5EF4-FFF2-40B4-BE49-F238E27FC236}">
                <a16:creationId xmlns:a16="http://schemas.microsoft.com/office/drawing/2014/main" id="{5A276EF4-E27E-4A28-A8FE-6B9BB07DECDF}"/>
              </a:ext>
            </a:extLst>
          </p:cNvPr>
          <p:cNvPicPr/>
          <p:nvPr/>
        </p:nvPicPr>
        <p:blipFill rotWithShape="1">
          <a:blip r:embed="rId3">
            <a:extLst>
              <a:ext uri="{28A0092B-C50C-407E-A947-70E740481C1C}">
                <a14:useLocalDpi xmlns:a14="http://schemas.microsoft.com/office/drawing/2010/main" val="0"/>
              </a:ext>
            </a:extLst>
          </a:blip>
          <a:srcRect l="26886" r="23943"/>
          <a:stretch/>
        </p:blipFill>
        <p:spPr bwMode="auto">
          <a:xfrm>
            <a:off x="7617041" y="0"/>
            <a:ext cx="4574959" cy="5943600"/>
          </a:xfrm>
          <a:prstGeom prst="rect">
            <a:avLst/>
          </a:prstGeom>
          <a:noFill/>
          <a:ln>
            <a:noFill/>
          </a:ln>
        </p:spPr>
      </p:pic>
    </p:spTree>
    <p:extLst>
      <p:ext uri="{BB962C8B-B14F-4D97-AF65-F5344CB8AC3E}">
        <p14:creationId xmlns:p14="http://schemas.microsoft.com/office/powerpoint/2010/main" val="548461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56C63A7D-801F-4B5B-922D-FEACBD183BD9}"/>
              </a:ext>
            </a:extLst>
          </p:cNvPr>
          <p:cNvSpPr>
            <a:spLocks noGrp="1"/>
          </p:cNvSpPr>
          <p:nvPr>
            <p:ph idx="1"/>
          </p:nvPr>
        </p:nvSpPr>
        <p:spPr>
          <a:xfrm>
            <a:off x="1679944" y="2083981"/>
            <a:ext cx="5764045" cy="3859619"/>
          </a:xfrm>
        </p:spPr>
        <p:txBody>
          <a:bodyPr>
            <a:normAutofit lnSpcReduction="10000"/>
          </a:bodyPr>
          <a:lstStyle/>
          <a:p>
            <a:pPr marL="342900" indent="-342900">
              <a:tabLst>
                <a:tab pos="1435100" algn="l"/>
              </a:tabLst>
            </a:pPr>
            <a:r>
              <a:rPr lang="nl-NL" sz="2400" dirty="0">
                <a:solidFill>
                  <a:srgbClr val="7F3D3F"/>
                </a:solidFill>
                <a:latin typeface="DejaVuSans-Oblique"/>
              </a:rPr>
              <a:t>Eenmalig verwijderen onder- en bovengrondse biomassa</a:t>
            </a:r>
          </a:p>
          <a:p>
            <a:pPr marL="342900" indent="-342900">
              <a:tabLst>
                <a:tab pos="1435100" algn="l"/>
              </a:tabLst>
            </a:pPr>
            <a:r>
              <a:rPr lang="nl-NL" sz="2400" dirty="0">
                <a:solidFill>
                  <a:srgbClr val="7F3D3F"/>
                </a:solidFill>
                <a:latin typeface="DejaVuSans-Oblique"/>
              </a:rPr>
              <a:t>Introductie van inheemse planten  </a:t>
            </a:r>
          </a:p>
          <a:p>
            <a:pPr marL="0" indent="0">
              <a:buNone/>
              <a:tabLst>
                <a:tab pos="1435100" algn="l"/>
              </a:tabLst>
            </a:pPr>
            <a:r>
              <a:rPr lang="nl-NL" sz="2400" dirty="0">
                <a:solidFill>
                  <a:srgbClr val="7F3D3F"/>
                </a:solidFill>
                <a:latin typeface="DejaVuSans-Oblique"/>
                <a:sym typeface="Wingdings" panose="05000000000000000000" pitchFamily="2" charset="2"/>
              </a:rPr>
              <a:t>      bomen en struiken</a:t>
            </a:r>
            <a:endParaRPr lang="nl-NL" sz="2400" dirty="0">
              <a:solidFill>
                <a:srgbClr val="7F3D3F"/>
              </a:solidFill>
              <a:latin typeface="DejaVuSans-Oblique"/>
            </a:endParaRPr>
          </a:p>
          <a:p>
            <a:pPr marL="342900" indent="-342900">
              <a:tabLst>
                <a:tab pos="1435100" algn="l"/>
              </a:tabLst>
            </a:pPr>
            <a:r>
              <a:rPr lang="nl-NL" sz="2400" dirty="0">
                <a:solidFill>
                  <a:srgbClr val="7F3D3F"/>
                </a:solidFill>
                <a:latin typeface="DejaVuSans-Oblique"/>
              </a:rPr>
              <a:t>Tegengaan </a:t>
            </a:r>
            <a:r>
              <a:rPr lang="nl-NL" sz="2400" dirty="0" err="1">
                <a:solidFill>
                  <a:srgbClr val="7F3D3F"/>
                </a:solidFill>
                <a:latin typeface="DejaVuSans-Oblique"/>
              </a:rPr>
              <a:t>hergroei</a:t>
            </a:r>
            <a:r>
              <a:rPr lang="nl-NL" sz="2400" dirty="0">
                <a:solidFill>
                  <a:srgbClr val="7F3D3F"/>
                </a:solidFill>
                <a:latin typeface="DejaVuSans-Oblique"/>
              </a:rPr>
              <a:t> gedurende twee seizoenen</a:t>
            </a:r>
          </a:p>
          <a:p>
            <a:pPr marL="342900" indent="-342900">
              <a:tabLst>
                <a:tab pos="1435100" algn="l"/>
              </a:tabLst>
            </a:pPr>
            <a:endParaRPr lang="nl-NL" sz="2400" dirty="0">
              <a:solidFill>
                <a:srgbClr val="7F3D3F"/>
              </a:solidFill>
              <a:latin typeface="DejaVuSans-Oblique"/>
            </a:endParaRPr>
          </a:p>
          <a:p>
            <a:pPr marL="342900" indent="-342900">
              <a:tabLst>
                <a:tab pos="1435100" algn="l"/>
              </a:tabLst>
            </a:pPr>
            <a:r>
              <a:rPr lang="nl-NL" sz="2400" dirty="0">
                <a:solidFill>
                  <a:srgbClr val="7F3D3F"/>
                </a:solidFill>
                <a:latin typeface="DejaVuSans-Oblique"/>
              </a:rPr>
              <a:t>Gorp en </a:t>
            </a:r>
            <a:r>
              <a:rPr lang="nl-NL" sz="2400" dirty="0" err="1">
                <a:solidFill>
                  <a:srgbClr val="7F3D3F"/>
                </a:solidFill>
                <a:latin typeface="DejaVuSans-Oblique"/>
              </a:rPr>
              <a:t>Rovert</a:t>
            </a:r>
            <a:r>
              <a:rPr lang="nl-NL" sz="2400" dirty="0">
                <a:solidFill>
                  <a:srgbClr val="7F3D3F"/>
                </a:solidFill>
                <a:latin typeface="DejaVuSans-Oblique"/>
              </a:rPr>
              <a:t> (Goirle), Hertgang (Hilvarenbeek),Tongelreep (Valkenswaard)</a:t>
            </a:r>
          </a:p>
        </p:txBody>
      </p:sp>
      <p:sp>
        <p:nvSpPr>
          <p:cNvPr id="5" name="Titel 1">
            <a:extLst>
              <a:ext uri="{FF2B5EF4-FFF2-40B4-BE49-F238E27FC236}">
                <a16:creationId xmlns:a16="http://schemas.microsoft.com/office/drawing/2014/main" id="{F3F8ACFA-8ED9-4DEB-AE2D-5ADC056AC025}"/>
              </a:ext>
            </a:extLst>
          </p:cNvPr>
          <p:cNvSpPr>
            <a:spLocks noGrp="1"/>
          </p:cNvSpPr>
          <p:nvPr>
            <p:ph type="title"/>
          </p:nvPr>
        </p:nvSpPr>
        <p:spPr>
          <a:xfrm>
            <a:off x="1679944" y="365125"/>
            <a:ext cx="9888279" cy="1325563"/>
          </a:xfrm>
        </p:spPr>
        <p:txBody>
          <a:bodyPr>
            <a:normAutofit/>
          </a:bodyPr>
          <a:lstStyle/>
          <a:p>
            <a:r>
              <a:rPr lang="nl-NL" sz="4500" b="1" dirty="0">
                <a:solidFill>
                  <a:srgbClr val="009982"/>
                </a:solidFill>
                <a:latin typeface="+mn-lt"/>
              </a:rPr>
              <a:t>Uitvoering bos</a:t>
            </a:r>
          </a:p>
        </p:txBody>
      </p:sp>
      <p:pic>
        <p:nvPicPr>
          <p:cNvPr id="9" name="Afbeelding 8">
            <a:extLst>
              <a:ext uri="{FF2B5EF4-FFF2-40B4-BE49-F238E27FC236}">
                <a16:creationId xmlns:a16="http://schemas.microsoft.com/office/drawing/2014/main" id="{7B5F1832-B230-4B94-8E12-759F5BE2DE3F}"/>
              </a:ext>
            </a:extLst>
          </p:cNvPr>
          <p:cNvPicPr/>
          <p:nvPr/>
        </p:nvPicPr>
        <p:blipFill rotWithShape="1">
          <a:blip r:embed="rId3" cstate="print">
            <a:extLst>
              <a:ext uri="{28A0092B-C50C-407E-A947-70E740481C1C}">
                <a14:useLocalDpi xmlns:a14="http://schemas.microsoft.com/office/drawing/2010/main" val="0"/>
              </a:ext>
            </a:extLst>
          </a:blip>
          <a:srcRect l="8288" t="9287" r="29882" b="4163"/>
          <a:stretch/>
        </p:blipFill>
        <p:spPr bwMode="auto">
          <a:xfrm>
            <a:off x="7821227" y="-1"/>
            <a:ext cx="4370773" cy="5486401"/>
          </a:xfrm>
          <a:prstGeom prst="rect">
            <a:avLst/>
          </a:prstGeom>
          <a:noFill/>
          <a:ln>
            <a:noFill/>
          </a:ln>
        </p:spPr>
      </p:pic>
      <p:graphicFrame>
        <p:nvGraphicFramePr>
          <p:cNvPr id="10" name="Grafiek 9">
            <a:extLst>
              <a:ext uri="{FF2B5EF4-FFF2-40B4-BE49-F238E27FC236}">
                <a16:creationId xmlns:a16="http://schemas.microsoft.com/office/drawing/2014/main" id="{7F6EAF73-63A9-4526-A59D-DF2D4F992C30}"/>
              </a:ext>
            </a:extLst>
          </p:cNvPr>
          <p:cNvGraphicFramePr>
            <a:graphicFrameLocks/>
          </p:cNvGraphicFramePr>
          <p:nvPr>
            <p:extLst>
              <p:ext uri="{D42A27DB-BD31-4B8C-83A1-F6EECF244321}">
                <p14:modId xmlns:p14="http://schemas.microsoft.com/office/powerpoint/2010/main" val="2777115858"/>
              </p:ext>
            </p:extLst>
          </p:nvPr>
        </p:nvGraphicFramePr>
        <p:xfrm>
          <a:off x="6624083" y="-16445"/>
          <a:ext cx="3729458" cy="25169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003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56C63A7D-801F-4B5B-922D-FEACBD183BD9}"/>
              </a:ext>
            </a:extLst>
          </p:cNvPr>
          <p:cNvSpPr>
            <a:spLocks noGrp="1"/>
          </p:cNvSpPr>
          <p:nvPr>
            <p:ph idx="1"/>
          </p:nvPr>
        </p:nvSpPr>
        <p:spPr>
          <a:xfrm>
            <a:off x="1679944" y="2083981"/>
            <a:ext cx="6936022" cy="3859619"/>
          </a:xfrm>
        </p:spPr>
        <p:txBody>
          <a:bodyPr>
            <a:normAutofit lnSpcReduction="10000"/>
          </a:bodyPr>
          <a:lstStyle/>
          <a:p>
            <a:pPr marL="342900" indent="-342900">
              <a:tabLst>
                <a:tab pos="1435100" algn="l"/>
              </a:tabLst>
            </a:pPr>
            <a:r>
              <a:rPr lang="nl-NL" sz="2400" dirty="0">
                <a:solidFill>
                  <a:srgbClr val="7F3D3F"/>
                </a:solidFill>
                <a:latin typeface="DejaVuSans-Oblique"/>
              </a:rPr>
              <a:t>Eenmalig verwijderen onder- en bovengrondse biomassa </a:t>
            </a:r>
            <a:r>
              <a:rPr lang="nl-NL" sz="2400" dirty="0">
                <a:solidFill>
                  <a:srgbClr val="7F3D3F"/>
                </a:solidFill>
                <a:latin typeface="DejaVuSans-Oblique"/>
                <a:sym typeface="Wingdings" panose="05000000000000000000" pitchFamily="2" charset="2"/>
              </a:rPr>
              <a:t> zeef</a:t>
            </a:r>
            <a:endParaRPr lang="nl-NL" sz="2400" dirty="0">
              <a:solidFill>
                <a:srgbClr val="7F3D3F"/>
              </a:solidFill>
              <a:latin typeface="DejaVuSans-Oblique"/>
            </a:endParaRPr>
          </a:p>
          <a:p>
            <a:pPr marL="342900" indent="-342900">
              <a:tabLst>
                <a:tab pos="1435100" algn="l"/>
              </a:tabLst>
            </a:pPr>
            <a:r>
              <a:rPr lang="nl-NL" sz="2400" dirty="0">
                <a:solidFill>
                  <a:srgbClr val="7F3D3F"/>
                </a:solidFill>
                <a:latin typeface="DejaVuSans-Oblique"/>
              </a:rPr>
              <a:t>Introductie van inheemse planten </a:t>
            </a:r>
            <a:r>
              <a:rPr lang="nl-NL" sz="2400" dirty="0">
                <a:solidFill>
                  <a:srgbClr val="7F3D3F"/>
                </a:solidFill>
                <a:latin typeface="DejaVuSans-Oblique"/>
                <a:sym typeface="Wingdings" panose="05000000000000000000" pitchFamily="2" charset="2"/>
              </a:rPr>
              <a:t> braam en </a:t>
            </a:r>
            <a:r>
              <a:rPr lang="nl-NL" sz="2400" dirty="0" err="1">
                <a:solidFill>
                  <a:srgbClr val="7F3D3F"/>
                </a:solidFill>
                <a:latin typeface="DejaVuSans-Oblique"/>
                <a:sym typeface="Wingdings" panose="05000000000000000000" pitchFamily="2" charset="2"/>
              </a:rPr>
              <a:t>kruidenruikgrasland</a:t>
            </a:r>
            <a:endParaRPr lang="nl-NL" sz="2400" dirty="0">
              <a:solidFill>
                <a:srgbClr val="7F3D3F"/>
              </a:solidFill>
              <a:latin typeface="DejaVuSans-Oblique"/>
            </a:endParaRPr>
          </a:p>
          <a:p>
            <a:pPr marL="342900" indent="-342900">
              <a:tabLst>
                <a:tab pos="1435100" algn="l"/>
              </a:tabLst>
            </a:pPr>
            <a:r>
              <a:rPr lang="nl-NL" sz="2400" dirty="0">
                <a:solidFill>
                  <a:srgbClr val="7F3D3F"/>
                </a:solidFill>
                <a:latin typeface="DejaVuSans-Oblique"/>
              </a:rPr>
              <a:t>Tegengaan </a:t>
            </a:r>
            <a:r>
              <a:rPr lang="nl-NL" sz="2400" dirty="0" err="1">
                <a:solidFill>
                  <a:srgbClr val="7F3D3F"/>
                </a:solidFill>
                <a:latin typeface="DejaVuSans-Oblique"/>
              </a:rPr>
              <a:t>hergroei</a:t>
            </a:r>
            <a:r>
              <a:rPr lang="nl-NL" sz="2400" dirty="0">
                <a:solidFill>
                  <a:srgbClr val="7F3D3F"/>
                </a:solidFill>
                <a:latin typeface="DejaVuSans-Oblique"/>
              </a:rPr>
              <a:t> gedurende twee seizoenen</a:t>
            </a:r>
          </a:p>
          <a:p>
            <a:endParaRPr lang="nl-NL" sz="2400" dirty="0">
              <a:solidFill>
                <a:srgbClr val="7F3D3F"/>
              </a:solidFill>
            </a:endParaRPr>
          </a:p>
          <a:p>
            <a:pPr marL="342900" indent="-342900">
              <a:lnSpc>
                <a:spcPct val="100000"/>
              </a:lnSpc>
              <a:tabLst>
                <a:tab pos="1435100" algn="l"/>
              </a:tabLst>
            </a:pPr>
            <a:endParaRPr lang="nl-NL" sz="2400" dirty="0">
              <a:solidFill>
                <a:srgbClr val="7F3D3F"/>
              </a:solidFill>
              <a:latin typeface="DejaVuSans-Oblique"/>
            </a:endParaRPr>
          </a:p>
          <a:p>
            <a:pPr marL="342900" indent="-342900">
              <a:lnSpc>
                <a:spcPct val="100000"/>
              </a:lnSpc>
              <a:tabLst>
                <a:tab pos="1435100" algn="l"/>
              </a:tabLst>
            </a:pPr>
            <a:r>
              <a:rPr lang="nl-NL" sz="2400" dirty="0">
                <a:solidFill>
                  <a:srgbClr val="7F3D3F"/>
                </a:solidFill>
                <a:latin typeface="DejaVuSans-Oblique"/>
              </a:rPr>
              <a:t>Gageldijk (Utrecht), </a:t>
            </a:r>
            <a:r>
              <a:rPr lang="nl-NL" sz="2400" dirty="0" err="1">
                <a:solidFill>
                  <a:srgbClr val="7F3D3F"/>
                </a:solidFill>
                <a:latin typeface="DejaVuSans-Oblique"/>
              </a:rPr>
              <a:t>Wakkerendijk</a:t>
            </a:r>
            <a:r>
              <a:rPr lang="nl-NL" sz="2400" dirty="0">
                <a:solidFill>
                  <a:srgbClr val="7F3D3F"/>
                </a:solidFill>
                <a:latin typeface="DejaVuSans-Oblique"/>
              </a:rPr>
              <a:t> (Utrecht), Parallelweg (Maarsbergen) </a:t>
            </a:r>
          </a:p>
        </p:txBody>
      </p:sp>
      <p:sp>
        <p:nvSpPr>
          <p:cNvPr id="5" name="Titel 1">
            <a:extLst>
              <a:ext uri="{FF2B5EF4-FFF2-40B4-BE49-F238E27FC236}">
                <a16:creationId xmlns:a16="http://schemas.microsoft.com/office/drawing/2014/main" id="{F3F8ACFA-8ED9-4DEB-AE2D-5ADC056AC025}"/>
              </a:ext>
            </a:extLst>
          </p:cNvPr>
          <p:cNvSpPr>
            <a:spLocks noGrp="1"/>
          </p:cNvSpPr>
          <p:nvPr>
            <p:ph type="title"/>
          </p:nvPr>
        </p:nvSpPr>
        <p:spPr>
          <a:xfrm>
            <a:off x="1679944" y="365125"/>
            <a:ext cx="9888279" cy="1325563"/>
          </a:xfrm>
        </p:spPr>
        <p:txBody>
          <a:bodyPr>
            <a:normAutofit/>
          </a:bodyPr>
          <a:lstStyle/>
          <a:p>
            <a:r>
              <a:rPr lang="nl-NL" sz="4500" b="1" dirty="0">
                <a:solidFill>
                  <a:srgbClr val="009982"/>
                </a:solidFill>
                <a:latin typeface="+mn-lt"/>
              </a:rPr>
              <a:t>Uitvoering grasland</a:t>
            </a:r>
          </a:p>
        </p:txBody>
      </p:sp>
      <p:pic>
        <p:nvPicPr>
          <p:cNvPr id="10" name="Afbeelding 9"/>
          <p:cNvPicPr/>
          <p:nvPr/>
        </p:nvPicPr>
        <p:blipFill rotWithShape="1">
          <a:blip r:embed="rId3"/>
          <a:srcRect l="19003" t="18978" r="25036" b="8514"/>
          <a:stretch/>
        </p:blipFill>
        <p:spPr>
          <a:xfrm>
            <a:off x="8615966" y="992825"/>
            <a:ext cx="3464417" cy="3343990"/>
          </a:xfrm>
          <a:prstGeom prst="rect">
            <a:avLst/>
          </a:prstGeom>
        </p:spPr>
      </p:pic>
    </p:spTree>
    <p:extLst>
      <p:ext uri="{BB962C8B-B14F-4D97-AF65-F5344CB8AC3E}">
        <p14:creationId xmlns:p14="http://schemas.microsoft.com/office/powerpoint/2010/main" val="460123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C12AF407-BCCC-4D5C-918E-7D2A380F4153}"/>
              </a:ext>
            </a:extLst>
          </p:cNvPr>
          <p:cNvSpPr txBox="1">
            <a:spLocks/>
          </p:cNvSpPr>
          <p:nvPr/>
        </p:nvSpPr>
        <p:spPr>
          <a:xfrm>
            <a:off x="4221126" y="0"/>
            <a:ext cx="7970874" cy="17756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500" b="1" i="0" u="none" strike="noStrike" kern="1200" cap="none" spc="0" normalizeH="0" baseline="0" noProof="0" dirty="0">
                <a:ln>
                  <a:noFill/>
                </a:ln>
                <a:solidFill>
                  <a:prstClr val="white"/>
                </a:solidFill>
                <a:effectLst/>
                <a:uLnTx/>
                <a:uFillTx/>
                <a:latin typeface="Calibri" panose="020F0502020204030204"/>
                <a:ea typeface="+mj-ea"/>
                <a:cs typeface="+mj-cs"/>
              </a:rPr>
              <a:t>Amerikaanse vogelkers in bossen</a:t>
            </a:r>
          </a:p>
        </p:txBody>
      </p:sp>
      <p:sp>
        <p:nvSpPr>
          <p:cNvPr id="4" name="Ondertitel 5"/>
          <p:cNvSpPr txBox="1">
            <a:spLocks/>
          </p:cNvSpPr>
          <p:nvPr/>
        </p:nvSpPr>
        <p:spPr>
          <a:xfrm>
            <a:off x="3942768" y="2083939"/>
            <a:ext cx="6480720" cy="262443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Wingdings 2" pitchFamily="18" charset="2"/>
              <a:buNone/>
              <a:defRPr sz="1800" kern="1200">
                <a:solidFill>
                  <a:schemeClr val="tx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pPr marL="342900" indent="-342900" algn="l">
              <a:buFont typeface="Arial" panose="020B0604020202020204" pitchFamily="34" charset="0"/>
              <a:buChar char="•"/>
              <a:tabLst>
                <a:tab pos="1435100" algn="l"/>
              </a:tabLst>
            </a:pPr>
            <a:r>
              <a:rPr lang="nl-NL" sz="2400" dirty="0">
                <a:solidFill>
                  <a:srgbClr val="7F3D3F"/>
                </a:solidFill>
                <a:latin typeface="DejaVuSans-Oblique"/>
              </a:rPr>
              <a:t>Komen voornamelijk uit Azië</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Bloeien in augustus / september</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Krijgen geen vruchtbare nakomelingen</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Verspreiding door fragmentatie</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Sterven in de winter bovengronds af</a:t>
            </a:r>
          </a:p>
        </p:txBody>
      </p:sp>
      <p:pic>
        <p:nvPicPr>
          <p:cNvPr id="6" name="Picture 6">
            <a:extLst>
              <a:ext uri="{FF2B5EF4-FFF2-40B4-BE49-F238E27FC236}">
                <a16:creationId xmlns:a16="http://schemas.microsoft.com/office/drawing/2014/main" id="{48AE3CEF-573F-4403-9264-3B9E650B6F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801" r="14912" b="9421"/>
          <a:stretch/>
        </p:blipFill>
        <p:spPr bwMode="auto">
          <a:xfrm>
            <a:off x="0" y="1740023"/>
            <a:ext cx="12192000" cy="511797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FA9C818A-ED9A-4647-8E95-3761F02A21DB}"/>
              </a:ext>
            </a:extLst>
          </p:cNvPr>
          <p:cNvPicPr>
            <a:picLocks noChangeAspect="1"/>
          </p:cNvPicPr>
          <p:nvPr/>
        </p:nvPicPr>
        <p:blipFill rotWithShape="1">
          <a:blip r:embed="rId4"/>
          <a:srcRect l="1249" t="1849" r="1145" b="2351"/>
          <a:stretch/>
        </p:blipFill>
        <p:spPr>
          <a:xfrm>
            <a:off x="2965141" y="2920754"/>
            <a:ext cx="6893495" cy="3966436"/>
          </a:xfrm>
          <a:prstGeom prst="rect">
            <a:avLst/>
          </a:prstGeom>
        </p:spPr>
      </p:pic>
    </p:spTree>
    <p:extLst>
      <p:ext uri="{BB962C8B-B14F-4D97-AF65-F5344CB8AC3E}">
        <p14:creationId xmlns:p14="http://schemas.microsoft.com/office/powerpoint/2010/main" val="28503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56C63A7D-801F-4B5B-922D-FEACBD183BD9}"/>
              </a:ext>
            </a:extLst>
          </p:cNvPr>
          <p:cNvSpPr>
            <a:spLocks noGrp="1"/>
          </p:cNvSpPr>
          <p:nvPr>
            <p:ph idx="1"/>
          </p:nvPr>
        </p:nvSpPr>
        <p:spPr>
          <a:xfrm>
            <a:off x="1679944" y="2083981"/>
            <a:ext cx="5339042" cy="3859619"/>
          </a:xfrm>
        </p:spPr>
        <p:txBody>
          <a:bodyPr>
            <a:normAutofit/>
          </a:bodyPr>
          <a:lstStyle/>
          <a:p>
            <a:pPr marL="342900" indent="-342900">
              <a:tabLst>
                <a:tab pos="1435100" algn="l"/>
              </a:tabLst>
            </a:pPr>
            <a:r>
              <a:rPr lang="nl-NL" sz="2400" dirty="0">
                <a:solidFill>
                  <a:srgbClr val="7F3D3F"/>
                </a:solidFill>
                <a:latin typeface="DejaVuSans-Oblique"/>
              </a:rPr>
              <a:t>Vogelkers verjongt zich eerder dan den en eik vanwege iets hogere schaduwtolerantie</a:t>
            </a:r>
          </a:p>
          <a:p>
            <a:pPr marL="342900" indent="-342900">
              <a:tabLst>
                <a:tab pos="1435100" algn="l"/>
              </a:tabLst>
            </a:pPr>
            <a:r>
              <a:rPr lang="nl-NL" sz="2400" dirty="0">
                <a:solidFill>
                  <a:srgbClr val="7F3D3F"/>
                </a:solidFill>
                <a:latin typeface="DejaVuSans-Oblique"/>
              </a:rPr>
              <a:t>Boomsoorten die de concurrentie aankunnen ontbreken.</a:t>
            </a:r>
          </a:p>
          <a:p>
            <a:endParaRPr lang="nl-NL" sz="2400" dirty="0">
              <a:solidFill>
                <a:srgbClr val="7F3D3F"/>
              </a:solidFill>
            </a:endParaRPr>
          </a:p>
        </p:txBody>
      </p:sp>
      <p:sp>
        <p:nvSpPr>
          <p:cNvPr id="5" name="Titel 1">
            <a:extLst>
              <a:ext uri="{FF2B5EF4-FFF2-40B4-BE49-F238E27FC236}">
                <a16:creationId xmlns:a16="http://schemas.microsoft.com/office/drawing/2014/main" id="{F3F8ACFA-8ED9-4DEB-AE2D-5ADC056AC025}"/>
              </a:ext>
            </a:extLst>
          </p:cNvPr>
          <p:cNvSpPr>
            <a:spLocks noGrp="1"/>
          </p:cNvSpPr>
          <p:nvPr>
            <p:ph type="title"/>
          </p:nvPr>
        </p:nvSpPr>
        <p:spPr>
          <a:xfrm>
            <a:off x="1679944" y="365125"/>
            <a:ext cx="9888279" cy="1325563"/>
          </a:xfrm>
        </p:spPr>
        <p:txBody>
          <a:bodyPr>
            <a:normAutofit/>
          </a:bodyPr>
          <a:lstStyle/>
          <a:p>
            <a:r>
              <a:rPr lang="nl-NL" sz="4500" b="1" dirty="0">
                <a:solidFill>
                  <a:srgbClr val="009982"/>
                </a:solidFill>
                <a:latin typeface="+mn-lt"/>
              </a:rPr>
              <a:t>Probleem in bossen</a:t>
            </a:r>
          </a:p>
        </p:txBody>
      </p:sp>
      <p:pic>
        <p:nvPicPr>
          <p:cNvPr id="6" name="Afbeelding 5">
            <a:extLst>
              <a:ext uri="{FF2B5EF4-FFF2-40B4-BE49-F238E27FC236}">
                <a16:creationId xmlns:a16="http://schemas.microsoft.com/office/drawing/2014/main" id="{FF8AC43C-1AA5-4F62-BEA9-02929EE2F4C4}"/>
              </a:ext>
            </a:extLst>
          </p:cNvPr>
          <p:cNvPicPr>
            <a:picLocks noChangeAspect="1"/>
          </p:cNvPicPr>
          <p:nvPr/>
        </p:nvPicPr>
        <p:blipFill>
          <a:blip r:embed="rId3"/>
          <a:stretch>
            <a:fillRect/>
          </a:stretch>
        </p:blipFill>
        <p:spPr>
          <a:xfrm>
            <a:off x="6894573" y="759854"/>
            <a:ext cx="5338250" cy="3986011"/>
          </a:xfrm>
          <a:prstGeom prst="rect">
            <a:avLst/>
          </a:prstGeom>
        </p:spPr>
      </p:pic>
      <p:sp>
        <p:nvSpPr>
          <p:cNvPr id="7" name="Tekstvak 6">
            <a:extLst>
              <a:ext uri="{FF2B5EF4-FFF2-40B4-BE49-F238E27FC236}">
                <a16:creationId xmlns:a16="http://schemas.microsoft.com/office/drawing/2014/main" id="{41163963-4D44-49E5-98A9-B969E660DED7}"/>
              </a:ext>
            </a:extLst>
          </p:cNvPr>
          <p:cNvSpPr txBox="1"/>
          <p:nvPr/>
        </p:nvSpPr>
        <p:spPr>
          <a:xfrm>
            <a:off x="8232686" y="4817428"/>
            <a:ext cx="3959314" cy="646331"/>
          </a:xfrm>
          <a:prstGeom prst="rect">
            <a:avLst/>
          </a:prstGeom>
          <a:noFill/>
        </p:spPr>
        <p:txBody>
          <a:bodyPr wrap="square" rtlCol="0">
            <a:spAutoFit/>
          </a:bodyPr>
          <a:lstStyle/>
          <a:p>
            <a:r>
              <a:rPr lang="nl-NL" sz="1200" dirty="0"/>
              <a:t>Vanhessche, D. (2020). De potentie van Amerikaanse vogelkers als overgangsfase naar veerkrachtig bos. </a:t>
            </a:r>
          </a:p>
          <a:p>
            <a:r>
              <a:rPr lang="nl-NL" sz="1200" dirty="0"/>
              <a:t>Faculteit Bio-Ingenieurswetenschappen. Leuven, </a:t>
            </a:r>
            <a:r>
              <a:rPr lang="nl-NL" sz="1200" dirty="0" err="1"/>
              <a:t>KULeuven</a:t>
            </a:r>
            <a:r>
              <a:rPr lang="nl-NL" sz="1200" dirty="0"/>
              <a:t>. </a:t>
            </a:r>
            <a:endParaRPr lang="nl-NL" sz="1200" b="1" dirty="0"/>
          </a:p>
        </p:txBody>
      </p:sp>
    </p:spTree>
    <p:extLst>
      <p:ext uri="{BB962C8B-B14F-4D97-AF65-F5344CB8AC3E}">
        <p14:creationId xmlns:p14="http://schemas.microsoft.com/office/powerpoint/2010/main" val="605212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56C63A7D-801F-4B5B-922D-FEACBD183BD9}"/>
              </a:ext>
            </a:extLst>
          </p:cNvPr>
          <p:cNvSpPr>
            <a:spLocks noGrp="1"/>
          </p:cNvSpPr>
          <p:nvPr>
            <p:ph idx="1"/>
          </p:nvPr>
        </p:nvSpPr>
        <p:spPr>
          <a:xfrm>
            <a:off x="1679944" y="2083981"/>
            <a:ext cx="5339042" cy="3859619"/>
          </a:xfrm>
        </p:spPr>
        <p:txBody>
          <a:bodyPr>
            <a:normAutofit/>
          </a:bodyPr>
          <a:lstStyle/>
          <a:p>
            <a:pPr marL="342900" indent="-342900"/>
            <a:r>
              <a:rPr lang="nl-NL" sz="2400" dirty="0">
                <a:solidFill>
                  <a:srgbClr val="7F3D3F"/>
                </a:solidFill>
                <a:latin typeface="DejaVuSans"/>
              </a:rPr>
              <a:t>Doorbreken (lokale) </a:t>
            </a:r>
            <a:r>
              <a:rPr lang="nl-NL" sz="2400" dirty="0" err="1">
                <a:solidFill>
                  <a:srgbClr val="7F3D3F"/>
                </a:solidFill>
                <a:latin typeface="DejaVuSans"/>
              </a:rPr>
              <a:t>dominatie</a:t>
            </a:r>
            <a:r>
              <a:rPr lang="nl-NL" sz="2400" dirty="0">
                <a:solidFill>
                  <a:srgbClr val="7F3D3F"/>
                </a:solidFill>
                <a:latin typeface="DejaVuSans"/>
              </a:rPr>
              <a:t> van vogelkers in bossen</a:t>
            </a:r>
            <a:endParaRPr lang="nl-NL" sz="2400" dirty="0">
              <a:latin typeface="DejaVuSans"/>
            </a:endParaRPr>
          </a:p>
          <a:p>
            <a:pPr marL="342900" indent="-342900"/>
            <a:r>
              <a:rPr lang="nl-NL" sz="2400" dirty="0">
                <a:solidFill>
                  <a:srgbClr val="7F3D3F"/>
                </a:solidFill>
                <a:latin typeface="DejaVuSans"/>
              </a:rPr>
              <a:t>Verhogen van de veerkracht van het bosecosysteem</a:t>
            </a:r>
            <a:endParaRPr lang="nl-NL" sz="2400" dirty="0">
              <a:latin typeface="DejaVuSans"/>
            </a:endParaRPr>
          </a:p>
          <a:p>
            <a:pPr marL="342900" indent="-342900"/>
            <a:r>
              <a:rPr lang="nl-NL" sz="2400" dirty="0">
                <a:solidFill>
                  <a:srgbClr val="7F3D3F"/>
                </a:solidFill>
                <a:latin typeface="DejaVuSans"/>
              </a:rPr>
              <a:t>Reductie van beheerkosten</a:t>
            </a:r>
          </a:p>
        </p:txBody>
      </p:sp>
      <p:sp>
        <p:nvSpPr>
          <p:cNvPr id="5" name="Titel 1">
            <a:extLst>
              <a:ext uri="{FF2B5EF4-FFF2-40B4-BE49-F238E27FC236}">
                <a16:creationId xmlns:a16="http://schemas.microsoft.com/office/drawing/2014/main" id="{F3F8ACFA-8ED9-4DEB-AE2D-5ADC056AC025}"/>
              </a:ext>
            </a:extLst>
          </p:cNvPr>
          <p:cNvSpPr>
            <a:spLocks noGrp="1"/>
          </p:cNvSpPr>
          <p:nvPr>
            <p:ph type="title"/>
          </p:nvPr>
        </p:nvSpPr>
        <p:spPr>
          <a:xfrm>
            <a:off x="1679944" y="365125"/>
            <a:ext cx="9888279" cy="1325563"/>
          </a:xfrm>
        </p:spPr>
        <p:txBody>
          <a:bodyPr>
            <a:normAutofit/>
          </a:bodyPr>
          <a:lstStyle/>
          <a:p>
            <a:r>
              <a:rPr lang="nl-NL" sz="4500" b="1" dirty="0">
                <a:solidFill>
                  <a:srgbClr val="009982"/>
                </a:solidFill>
                <a:latin typeface="+mn-lt"/>
              </a:rPr>
              <a:t>Doel</a:t>
            </a:r>
          </a:p>
        </p:txBody>
      </p:sp>
      <p:pic>
        <p:nvPicPr>
          <p:cNvPr id="8" name="Afbeelding 7">
            <a:extLst>
              <a:ext uri="{FF2B5EF4-FFF2-40B4-BE49-F238E27FC236}">
                <a16:creationId xmlns:a16="http://schemas.microsoft.com/office/drawing/2014/main" id="{6EBA9023-47AB-4DCF-B159-72DEC21CE7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48669" y="-79380"/>
            <a:ext cx="5449863" cy="6937379"/>
          </a:xfrm>
          <a:prstGeom prst="rect">
            <a:avLst/>
          </a:prstGeom>
          <a:noFill/>
          <a:ln>
            <a:noFill/>
          </a:ln>
        </p:spPr>
      </p:pic>
    </p:spTree>
    <p:extLst>
      <p:ext uri="{BB962C8B-B14F-4D97-AF65-F5344CB8AC3E}">
        <p14:creationId xmlns:p14="http://schemas.microsoft.com/office/powerpoint/2010/main" val="98465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3F8ACFA-8ED9-4DEB-AE2D-5ADC056AC025}"/>
              </a:ext>
            </a:extLst>
          </p:cNvPr>
          <p:cNvSpPr>
            <a:spLocks noGrp="1"/>
          </p:cNvSpPr>
          <p:nvPr>
            <p:ph type="title"/>
          </p:nvPr>
        </p:nvSpPr>
        <p:spPr>
          <a:xfrm>
            <a:off x="8405272" y="620368"/>
            <a:ext cx="3786727" cy="1325563"/>
          </a:xfrm>
        </p:spPr>
        <p:txBody>
          <a:bodyPr>
            <a:normAutofit fontScale="90000"/>
          </a:bodyPr>
          <a:lstStyle/>
          <a:p>
            <a:r>
              <a:rPr lang="nl-NL" sz="4500" b="1" dirty="0">
                <a:solidFill>
                  <a:srgbClr val="009982"/>
                </a:solidFill>
                <a:latin typeface="DejaVuSans"/>
              </a:rPr>
              <a:t>Start ecosysteem </a:t>
            </a:r>
            <a:br>
              <a:rPr lang="nl-NL" sz="4500" b="1" dirty="0">
                <a:solidFill>
                  <a:srgbClr val="009982"/>
                </a:solidFill>
                <a:latin typeface="DejaVuSans"/>
              </a:rPr>
            </a:br>
            <a:r>
              <a:rPr lang="nl-NL" sz="4500" b="1" dirty="0">
                <a:solidFill>
                  <a:srgbClr val="009982"/>
                </a:solidFill>
                <a:latin typeface="DejaVuSans"/>
              </a:rPr>
              <a:t>aanpak</a:t>
            </a:r>
          </a:p>
        </p:txBody>
      </p:sp>
      <p:pic>
        <p:nvPicPr>
          <p:cNvPr id="6" name="Tijdelijke aanduiding voor inhoud 5" descr="Av cover 22 maart.pdf - Adobe Reader">
            <a:extLst>
              <a:ext uri="{FF2B5EF4-FFF2-40B4-BE49-F238E27FC236}">
                <a16:creationId xmlns:a16="http://schemas.microsoft.com/office/drawing/2014/main" id="{D0ECDF04-24DC-4564-ACDE-FB30594C84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28950" y="0"/>
            <a:ext cx="5081347" cy="6858000"/>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C09137C1-67A8-479F-9B18-5C795E44CE7A}"/>
              </a:ext>
            </a:extLst>
          </p:cNvPr>
          <p:cNvPicPr>
            <a:picLocks noChangeAspect="1"/>
          </p:cNvPicPr>
          <p:nvPr/>
        </p:nvPicPr>
        <p:blipFill>
          <a:blip r:embed="rId4"/>
          <a:stretch>
            <a:fillRect/>
          </a:stretch>
        </p:blipFill>
        <p:spPr>
          <a:xfrm>
            <a:off x="7610297" y="3533533"/>
            <a:ext cx="4680000" cy="2139118"/>
          </a:xfrm>
          <a:prstGeom prst="rect">
            <a:avLst/>
          </a:prstGeom>
        </p:spPr>
      </p:pic>
      <p:pic>
        <p:nvPicPr>
          <p:cNvPr id="8" name="Afbeelding 7" descr="Afbeelding met tekst, illustratie&#10;&#10;Automatisch gegenereerde beschrijving">
            <a:extLst>
              <a:ext uri="{FF2B5EF4-FFF2-40B4-BE49-F238E27FC236}">
                <a16:creationId xmlns:a16="http://schemas.microsoft.com/office/drawing/2014/main" id="{E03C7BD4-EEBB-45C2-9A14-6501052E4360}"/>
              </a:ext>
            </a:extLst>
          </p:cNvPr>
          <p:cNvPicPr>
            <a:picLocks noChangeAspect="1"/>
          </p:cNvPicPr>
          <p:nvPr/>
        </p:nvPicPr>
        <p:blipFill>
          <a:blip r:embed="rId5"/>
          <a:stretch>
            <a:fillRect/>
          </a:stretch>
        </p:blipFill>
        <p:spPr>
          <a:xfrm>
            <a:off x="7872000" y="5402447"/>
            <a:ext cx="4320000" cy="540408"/>
          </a:xfrm>
          <a:prstGeom prst="rect">
            <a:avLst/>
          </a:prstGeom>
        </p:spPr>
      </p:pic>
    </p:spTree>
    <p:extLst>
      <p:ext uri="{BB962C8B-B14F-4D97-AF65-F5344CB8AC3E}">
        <p14:creationId xmlns:p14="http://schemas.microsoft.com/office/powerpoint/2010/main" val="3177054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56C63A7D-801F-4B5B-922D-FEACBD183BD9}"/>
              </a:ext>
            </a:extLst>
          </p:cNvPr>
          <p:cNvSpPr>
            <a:spLocks noGrp="1"/>
          </p:cNvSpPr>
          <p:nvPr>
            <p:ph idx="1"/>
          </p:nvPr>
        </p:nvSpPr>
        <p:spPr>
          <a:xfrm>
            <a:off x="1679944" y="2083981"/>
            <a:ext cx="4601080" cy="3859619"/>
          </a:xfrm>
        </p:spPr>
        <p:txBody>
          <a:bodyPr>
            <a:normAutofit/>
          </a:bodyPr>
          <a:lstStyle/>
          <a:p>
            <a:r>
              <a:rPr lang="nl-NL" sz="2400" dirty="0">
                <a:solidFill>
                  <a:srgbClr val="7F3D3F"/>
                </a:solidFill>
                <a:latin typeface="DejaVuSans"/>
              </a:rPr>
              <a:t>Gassels bos (Grave), Groote Heide (Heeze), Waterwingebied (Huijbergen)</a:t>
            </a:r>
          </a:p>
          <a:p>
            <a:pPr marL="0" indent="0">
              <a:buNone/>
              <a:tabLst>
                <a:tab pos="1435100" algn="l"/>
              </a:tabLst>
            </a:pPr>
            <a:endParaRPr lang="nl-NL" sz="2400" dirty="0">
              <a:solidFill>
                <a:srgbClr val="7F3D3F"/>
              </a:solidFill>
              <a:latin typeface="DejaVuSans-Oblique"/>
            </a:endParaRPr>
          </a:p>
        </p:txBody>
      </p:sp>
      <p:sp>
        <p:nvSpPr>
          <p:cNvPr id="5" name="Titel 1">
            <a:extLst>
              <a:ext uri="{FF2B5EF4-FFF2-40B4-BE49-F238E27FC236}">
                <a16:creationId xmlns:a16="http://schemas.microsoft.com/office/drawing/2014/main" id="{F3F8ACFA-8ED9-4DEB-AE2D-5ADC056AC025}"/>
              </a:ext>
            </a:extLst>
          </p:cNvPr>
          <p:cNvSpPr>
            <a:spLocks noGrp="1"/>
          </p:cNvSpPr>
          <p:nvPr>
            <p:ph type="title"/>
          </p:nvPr>
        </p:nvSpPr>
        <p:spPr>
          <a:xfrm>
            <a:off x="1679944" y="365125"/>
            <a:ext cx="9888279" cy="1325563"/>
          </a:xfrm>
        </p:spPr>
        <p:txBody>
          <a:bodyPr>
            <a:normAutofit/>
          </a:bodyPr>
          <a:lstStyle/>
          <a:p>
            <a:r>
              <a:rPr lang="nl-NL" sz="4500" b="1" dirty="0">
                <a:solidFill>
                  <a:srgbClr val="009982"/>
                </a:solidFill>
                <a:latin typeface="+mn-lt"/>
              </a:rPr>
              <a:t>Uitvoering</a:t>
            </a:r>
          </a:p>
        </p:txBody>
      </p:sp>
      <p:pic>
        <p:nvPicPr>
          <p:cNvPr id="6" name="Afbeelding 5" descr="Afbeelding met kaart&#10;&#10;Automatisch gegenereerde beschrijving">
            <a:extLst>
              <a:ext uri="{FF2B5EF4-FFF2-40B4-BE49-F238E27FC236}">
                <a16:creationId xmlns:a16="http://schemas.microsoft.com/office/drawing/2014/main" id="{1E1C781A-5FD2-4EE8-9044-E64645F6E6B8}"/>
              </a:ext>
            </a:extLst>
          </p:cNvPr>
          <p:cNvPicPr>
            <a:picLocks noChangeAspect="1"/>
          </p:cNvPicPr>
          <p:nvPr/>
        </p:nvPicPr>
        <p:blipFill rotWithShape="1">
          <a:blip r:embed="rId3"/>
          <a:srcRect l="3983" t="9449" r="25706" b="3819"/>
          <a:stretch/>
        </p:blipFill>
        <p:spPr>
          <a:xfrm>
            <a:off x="6281024" y="365125"/>
            <a:ext cx="5685689" cy="4960752"/>
          </a:xfrm>
          <a:prstGeom prst="rect">
            <a:avLst/>
          </a:prstGeom>
        </p:spPr>
      </p:pic>
      <p:pic>
        <p:nvPicPr>
          <p:cNvPr id="7" name="Tijdelijke aanduiding voor inhoud 6">
            <a:extLst>
              <a:ext uri="{FF2B5EF4-FFF2-40B4-BE49-F238E27FC236}">
                <a16:creationId xmlns:a16="http://schemas.microsoft.com/office/drawing/2014/main" id="{D55F4428-B199-48CB-82F5-BB3F6DCBC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720" y="3224044"/>
            <a:ext cx="4544298" cy="3408670"/>
          </a:xfrm>
          <a:prstGeom prst="rect">
            <a:avLst/>
          </a:prstGeom>
        </p:spPr>
      </p:pic>
    </p:spTree>
    <p:extLst>
      <p:ext uri="{BB962C8B-B14F-4D97-AF65-F5344CB8AC3E}">
        <p14:creationId xmlns:p14="http://schemas.microsoft.com/office/powerpoint/2010/main" val="264844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56C63A7D-801F-4B5B-922D-FEACBD183BD9}"/>
              </a:ext>
            </a:extLst>
          </p:cNvPr>
          <p:cNvSpPr>
            <a:spLocks noGrp="1"/>
          </p:cNvSpPr>
          <p:nvPr>
            <p:ph idx="1"/>
          </p:nvPr>
        </p:nvSpPr>
        <p:spPr>
          <a:xfrm>
            <a:off x="1679944" y="2083981"/>
            <a:ext cx="4177517" cy="3859619"/>
          </a:xfrm>
        </p:spPr>
        <p:txBody>
          <a:bodyPr>
            <a:normAutofit/>
          </a:bodyPr>
          <a:lstStyle/>
          <a:p>
            <a:r>
              <a:rPr lang="nl-NL" sz="2400" dirty="0">
                <a:solidFill>
                  <a:srgbClr val="7F3D3F"/>
                </a:solidFill>
                <a:latin typeface="DejaVuSans-Oblique"/>
              </a:rPr>
              <a:t>Gebruik van lichtbehoefte </a:t>
            </a:r>
          </a:p>
          <a:p>
            <a:pPr marL="0" indent="0">
              <a:buNone/>
            </a:pPr>
            <a:r>
              <a:rPr lang="nl-NL" sz="2400" dirty="0">
                <a:solidFill>
                  <a:srgbClr val="7F3D3F"/>
                </a:solidFill>
                <a:latin typeface="DejaVuSans-Oblique"/>
              </a:rPr>
              <a:t>vogelkers</a:t>
            </a:r>
          </a:p>
          <a:p>
            <a:pPr marL="0" indent="0">
              <a:buNone/>
              <a:tabLst>
                <a:tab pos="1435100" algn="l"/>
              </a:tabLst>
            </a:pPr>
            <a:endParaRPr lang="nl-NL" sz="2400" dirty="0">
              <a:solidFill>
                <a:srgbClr val="7F3D3F"/>
              </a:solidFill>
              <a:latin typeface="DejaVuSans-Oblique"/>
            </a:endParaRPr>
          </a:p>
        </p:txBody>
      </p:sp>
      <p:sp>
        <p:nvSpPr>
          <p:cNvPr id="5" name="Titel 1">
            <a:extLst>
              <a:ext uri="{FF2B5EF4-FFF2-40B4-BE49-F238E27FC236}">
                <a16:creationId xmlns:a16="http://schemas.microsoft.com/office/drawing/2014/main" id="{F3F8ACFA-8ED9-4DEB-AE2D-5ADC056AC025}"/>
              </a:ext>
            </a:extLst>
          </p:cNvPr>
          <p:cNvSpPr>
            <a:spLocks noGrp="1"/>
          </p:cNvSpPr>
          <p:nvPr>
            <p:ph type="title"/>
          </p:nvPr>
        </p:nvSpPr>
        <p:spPr>
          <a:xfrm>
            <a:off x="1679944" y="365125"/>
            <a:ext cx="9888279" cy="1325563"/>
          </a:xfrm>
        </p:spPr>
        <p:txBody>
          <a:bodyPr>
            <a:normAutofit/>
          </a:bodyPr>
          <a:lstStyle/>
          <a:p>
            <a:r>
              <a:rPr lang="nl-NL" sz="4500" b="1" dirty="0">
                <a:solidFill>
                  <a:srgbClr val="009982"/>
                </a:solidFill>
                <a:latin typeface="+mn-lt"/>
              </a:rPr>
              <a:t>Uitvoering</a:t>
            </a:r>
          </a:p>
        </p:txBody>
      </p:sp>
      <p:pic>
        <p:nvPicPr>
          <p:cNvPr id="6" name="Picture 4">
            <a:extLst>
              <a:ext uri="{FF2B5EF4-FFF2-40B4-BE49-F238E27FC236}">
                <a16:creationId xmlns:a16="http://schemas.microsoft.com/office/drawing/2014/main" id="{D801E57C-938F-4872-80EE-07524EFEE603}"/>
              </a:ext>
            </a:extLst>
          </p:cNvPr>
          <p:cNvPicPr>
            <a:picLocks noChangeAspect="1"/>
          </p:cNvPicPr>
          <p:nvPr/>
        </p:nvPicPr>
        <p:blipFill rotWithShape="1">
          <a:blip r:embed="rId3"/>
          <a:srcRect l="7972" t="10683" r="22610" b="34438"/>
          <a:stretch/>
        </p:blipFill>
        <p:spPr>
          <a:xfrm>
            <a:off x="5910546" y="150703"/>
            <a:ext cx="5657677" cy="2578670"/>
          </a:xfrm>
          <a:prstGeom prst="rect">
            <a:avLst/>
          </a:prstGeom>
        </p:spPr>
      </p:pic>
      <p:graphicFrame>
        <p:nvGraphicFramePr>
          <p:cNvPr id="7" name="Object 6">
            <a:extLst>
              <a:ext uri="{FF2B5EF4-FFF2-40B4-BE49-F238E27FC236}">
                <a16:creationId xmlns:a16="http://schemas.microsoft.com/office/drawing/2014/main" id="{4C02C508-DB2A-452A-BCB8-A8A7C5C26B5A}"/>
              </a:ext>
            </a:extLst>
          </p:cNvPr>
          <p:cNvGraphicFramePr>
            <a:graphicFrameLocks noGrp="1" noChangeAspect="1"/>
          </p:cNvGraphicFramePr>
          <p:nvPr>
            <p:extLst>
              <p:ext uri="{D42A27DB-BD31-4B8C-83A1-F6EECF244321}">
                <p14:modId xmlns:p14="http://schemas.microsoft.com/office/powerpoint/2010/main" val="535104091"/>
              </p:ext>
            </p:extLst>
          </p:nvPr>
        </p:nvGraphicFramePr>
        <p:xfrm>
          <a:off x="5963312" y="2333272"/>
          <a:ext cx="6228688" cy="6573805"/>
        </p:xfrm>
        <a:graphic>
          <a:graphicData uri="http://schemas.openxmlformats.org/presentationml/2006/ole">
            <mc:AlternateContent xmlns:mc="http://schemas.openxmlformats.org/markup-compatibility/2006">
              <mc:Choice xmlns:v="urn:schemas-microsoft-com:vml" Requires="v">
                <p:oleObj name="Document" r:id="rId4" imgW="7183698" imgH="4696797" progId="Word.Document.8">
                  <p:embed/>
                </p:oleObj>
              </mc:Choice>
              <mc:Fallback>
                <p:oleObj name="Document" r:id="rId4" imgW="7183698" imgH="4696797" progId="Word.Documen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3312" y="2333272"/>
                        <a:ext cx="6228688" cy="6573805"/>
                      </a:xfrm>
                      <a:prstGeom prst="rect">
                        <a:avLst/>
                      </a:prstGeom>
                      <a:solidFill>
                        <a:schemeClr val="bg1"/>
                      </a:solidFill>
                      <a:ln>
                        <a:noFill/>
                      </a:ln>
                      <a:effectLst/>
                    </p:spPr>
                  </p:pic>
                </p:oleObj>
              </mc:Fallback>
            </mc:AlternateContent>
          </a:graphicData>
        </a:graphic>
      </p:graphicFrame>
    </p:spTree>
    <p:extLst>
      <p:ext uri="{BB962C8B-B14F-4D97-AF65-F5344CB8AC3E}">
        <p14:creationId xmlns:p14="http://schemas.microsoft.com/office/powerpoint/2010/main" val="23592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56C63A7D-801F-4B5B-922D-FEACBD183BD9}"/>
              </a:ext>
            </a:extLst>
          </p:cNvPr>
          <p:cNvSpPr>
            <a:spLocks noGrp="1"/>
          </p:cNvSpPr>
          <p:nvPr>
            <p:ph idx="1"/>
          </p:nvPr>
        </p:nvSpPr>
        <p:spPr>
          <a:xfrm>
            <a:off x="1679945" y="2083981"/>
            <a:ext cx="9142478" cy="3859619"/>
          </a:xfrm>
        </p:spPr>
        <p:txBody>
          <a:bodyPr>
            <a:normAutofit/>
          </a:bodyPr>
          <a:lstStyle/>
          <a:p>
            <a:pPr marL="342900" indent="-342900">
              <a:buAutoNum type="arabicPeriod"/>
            </a:pPr>
            <a:r>
              <a:rPr lang="nl-NL" b="1" dirty="0">
                <a:solidFill>
                  <a:srgbClr val="7F3D3F"/>
                </a:solidFill>
                <a:latin typeface="DejaVuSans"/>
              </a:rPr>
              <a:t>Meten lichtbeschikbaarheid </a:t>
            </a:r>
          </a:p>
          <a:p>
            <a:pPr marL="1085850" lvl="1" indent="-342900"/>
            <a:r>
              <a:rPr lang="nl-NL" sz="2000" dirty="0">
                <a:solidFill>
                  <a:srgbClr val="009982"/>
                </a:solidFill>
                <a:latin typeface="DejaVuSans"/>
              </a:rPr>
              <a:t>Boomsoorten selecteren naar lichtbeschikbaarheid</a:t>
            </a:r>
          </a:p>
          <a:p>
            <a:pPr marL="1085850" lvl="1" indent="-342900"/>
            <a:r>
              <a:rPr lang="nl-NL" sz="2000" dirty="0">
                <a:solidFill>
                  <a:srgbClr val="009982"/>
                </a:solidFill>
                <a:latin typeface="DejaVuSans"/>
              </a:rPr>
              <a:t>Meer licht maken, indien nodig</a:t>
            </a:r>
          </a:p>
          <a:p>
            <a:pPr marL="342900" indent="-342900">
              <a:buFontTx/>
              <a:buAutoNum type="arabicPeriod"/>
            </a:pPr>
            <a:r>
              <a:rPr lang="nl-NL" b="1" dirty="0">
                <a:solidFill>
                  <a:srgbClr val="7F3D3F"/>
                </a:solidFill>
                <a:latin typeface="DejaVuSans"/>
              </a:rPr>
              <a:t>Aanplant concurrenten</a:t>
            </a:r>
          </a:p>
          <a:p>
            <a:pPr marL="1085850" lvl="1" indent="-342900"/>
            <a:r>
              <a:rPr lang="nl-NL" sz="2000" dirty="0">
                <a:solidFill>
                  <a:srgbClr val="009982"/>
                </a:solidFill>
                <a:latin typeface="DejaVuSans"/>
              </a:rPr>
              <a:t>Schaduwtolerante soorten onder </a:t>
            </a:r>
            <a:r>
              <a:rPr lang="nl-NL" sz="2000" dirty="0" err="1">
                <a:solidFill>
                  <a:srgbClr val="009982"/>
                </a:solidFill>
                <a:latin typeface="DejaVuSans"/>
              </a:rPr>
              <a:t>kronendak</a:t>
            </a:r>
            <a:r>
              <a:rPr lang="nl-NL" sz="2000" dirty="0">
                <a:solidFill>
                  <a:srgbClr val="009982"/>
                </a:solidFill>
                <a:latin typeface="DejaVuSans"/>
              </a:rPr>
              <a:t> (linde, iep, esdoorn, ….)</a:t>
            </a:r>
          </a:p>
          <a:p>
            <a:pPr marL="1085850" lvl="1" indent="-342900"/>
            <a:r>
              <a:rPr lang="nl-NL" sz="2000" dirty="0" err="1">
                <a:solidFill>
                  <a:srgbClr val="009982"/>
                </a:solidFill>
                <a:latin typeface="DejaVuSans"/>
              </a:rPr>
              <a:t>Lichtbehoevende</a:t>
            </a:r>
            <a:r>
              <a:rPr lang="nl-NL" sz="2000" dirty="0">
                <a:solidFill>
                  <a:srgbClr val="009982"/>
                </a:solidFill>
                <a:latin typeface="DejaVuSans"/>
              </a:rPr>
              <a:t> soorten onder gat in </a:t>
            </a:r>
            <a:r>
              <a:rPr lang="nl-NL" sz="2000" dirty="0" err="1">
                <a:solidFill>
                  <a:srgbClr val="009982"/>
                </a:solidFill>
                <a:latin typeface="DejaVuSans"/>
              </a:rPr>
              <a:t>kronendak</a:t>
            </a:r>
            <a:r>
              <a:rPr lang="nl-NL" sz="2000" dirty="0">
                <a:solidFill>
                  <a:srgbClr val="009982"/>
                </a:solidFill>
                <a:latin typeface="DejaVuSans"/>
              </a:rPr>
              <a:t> (</a:t>
            </a:r>
            <a:r>
              <a:rPr lang="nl-NL" sz="2000" dirty="0" err="1">
                <a:solidFill>
                  <a:srgbClr val="009982"/>
                </a:solidFill>
                <a:latin typeface="DejaVuSans"/>
              </a:rPr>
              <a:t>boswilg</a:t>
            </a:r>
            <a:r>
              <a:rPr lang="nl-NL" sz="2000" dirty="0">
                <a:solidFill>
                  <a:srgbClr val="009982"/>
                </a:solidFill>
                <a:latin typeface="DejaVuSans"/>
              </a:rPr>
              <a:t>, ratelpopulier, …)</a:t>
            </a:r>
          </a:p>
          <a:p>
            <a:pPr marL="342900" indent="-342900">
              <a:buAutoNum type="arabicPeriod"/>
            </a:pPr>
            <a:r>
              <a:rPr lang="nl-NL" b="1" dirty="0">
                <a:solidFill>
                  <a:srgbClr val="7F3D3F"/>
                </a:solidFill>
                <a:latin typeface="DejaVuSans"/>
              </a:rPr>
              <a:t>Maar: maatwerk afhankelijk van uitgangssituatie en wensen boseigenaar</a:t>
            </a:r>
          </a:p>
          <a:p>
            <a:pPr marL="1085850" lvl="1" indent="-342900"/>
            <a:r>
              <a:rPr lang="nl-NL" sz="2000" dirty="0">
                <a:solidFill>
                  <a:srgbClr val="009982"/>
                </a:solidFill>
                <a:latin typeface="DejaVuSans"/>
              </a:rPr>
              <a:t>Zie ‘Beslisboom Amerikaanse vogelkers’</a:t>
            </a:r>
          </a:p>
        </p:txBody>
      </p:sp>
      <p:sp>
        <p:nvSpPr>
          <p:cNvPr id="5" name="Titel 1">
            <a:extLst>
              <a:ext uri="{FF2B5EF4-FFF2-40B4-BE49-F238E27FC236}">
                <a16:creationId xmlns:a16="http://schemas.microsoft.com/office/drawing/2014/main" id="{F3F8ACFA-8ED9-4DEB-AE2D-5ADC056AC025}"/>
              </a:ext>
            </a:extLst>
          </p:cNvPr>
          <p:cNvSpPr>
            <a:spLocks noGrp="1"/>
          </p:cNvSpPr>
          <p:nvPr>
            <p:ph type="title"/>
          </p:nvPr>
        </p:nvSpPr>
        <p:spPr>
          <a:xfrm>
            <a:off x="1679944" y="365125"/>
            <a:ext cx="9888279" cy="1325563"/>
          </a:xfrm>
        </p:spPr>
        <p:txBody>
          <a:bodyPr>
            <a:normAutofit/>
          </a:bodyPr>
          <a:lstStyle/>
          <a:p>
            <a:r>
              <a:rPr lang="nl-NL" sz="4500" b="1" dirty="0">
                <a:solidFill>
                  <a:srgbClr val="009982"/>
                </a:solidFill>
                <a:latin typeface="+mn-lt"/>
              </a:rPr>
              <a:t>Aanpak</a:t>
            </a:r>
          </a:p>
        </p:txBody>
      </p:sp>
      <p:sp>
        <p:nvSpPr>
          <p:cNvPr id="3" name="Tekstvak 2">
            <a:extLst>
              <a:ext uri="{FF2B5EF4-FFF2-40B4-BE49-F238E27FC236}">
                <a16:creationId xmlns:a16="http://schemas.microsoft.com/office/drawing/2014/main" id="{446821A4-8A71-4021-BB45-6969455BC346}"/>
              </a:ext>
            </a:extLst>
          </p:cNvPr>
          <p:cNvSpPr txBox="1"/>
          <p:nvPr/>
        </p:nvSpPr>
        <p:spPr>
          <a:xfrm>
            <a:off x="2467992" y="6446723"/>
            <a:ext cx="7368466" cy="338554"/>
          </a:xfrm>
          <a:prstGeom prst="rect">
            <a:avLst/>
          </a:prstGeom>
          <a:noFill/>
        </p:spPr>
        <p:txBody>
          <a:bodyPr wrap="square" rtlCol="0">
            <a:spAutoFit/>
          </a:bodyPr>
          <a:lstStyle/>
          <a:p>
            <a:r>
              <a:rPr lang="nl-NL" sz="1600" dirty="0"/>
              <a:t>Nyssen, B., et al. (2019). </a:t>
            </a:r>
            <a:r>
              <a:rPr lang="nl-NL" sz="1600" u="sng" dirty="0"/>
              <a:t>Beslisboom Amerikaanse vogelkers</a:t>
            </a:r>
            <a:r>
              <a:rPr lang="nl-NL" sz="1600" dirty="0"/>
              <a:t>. Ede, De Bosgroepen.</a:t>
            </a:r>
            <a:endParaRPr lang="nl-NL" sz="1600" u="sng" dirty="0"/>
          </a:p>
        </p:txBody>
      </p:sp>
      <p:pic>
        <p:nvPicPr>
          <p:cNvPr id="6" name="Picture 4">
            <a:extLst>
              <a:ext uri="{FF2B5EF4-FFF2-40B4-BE49-F238E27FC236}">
                <a16:creationId xmlns:a16="http://schemas.microsoft.com/office/drawing/2014/main" id="{B3B3342E-17F1-47F2-979F-9DE939A2D66F}"/>
              </a:ext>
            </a:extLst>
          </p:cNvPr>
          <p:cNvPicPr>
            <a:picLocks noChangeAspect="1"/>
          </p:cNvPicPr>
          <p:nvPr/>
        </p:nvPicPr>
        <p:blipFill rotWithShape="1">
          <a:blip r:embed="rId2"/>
          <a:srcRect l="7251" t="18321" r="25700" b="6800"/>
          <a:stretch/>
        </p:blipFill>
        <p:spPr>
          <a:xfrm>
            <a:off x="1785934" y="0"/>
            <a:ext cx="9142478" cy="6381328"/>
          </a:xfrm>
          <a:prstGeom prst="rect">
            <a:avLst/>
          </a:prstGeom>
        </p:spPr>
      </p:pic>
    </p:spTree>
    <p:extLst>
      <p:ext uri="{BB962C8B-B14F-4D97-AF65-F5344CB8AC3E}">
        <p14:creationId xmlns:p14="http://schemas.microsoft.com/office/powerpoint/2010/main" val="353746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09E50391-A9CD-4C01-A9FC-E7CB17171CED}"/>
              </a:ext>
            </a:extLst>
          </p:cNvPr>
          <p:cNvSpPr>
            <a:spLocks noGrp="1"/>
          </p:cNvSpPr>
          <p:nvPr>
            <p:ph idx="1"/>
          </p:nvPr>
        </p:nvSpPr>
        <p:spPr>
          <a:xfrm>
            <a:off x="4099072" y="1967031"/>
            <a:ext cx="7272670" cy="3753293"/>
          </a:xfrm>
        </p:spPr>
        <p:txBody>
          <a:bodyPr>
            <a:normAutofit/>
          </a:bodyPr>
          <a:lstStyle/>
          <a:p>
            <a:pPr marL="0" indent="0">
              <a:buNone/>
            </a:pPr>
            <a:endParaRPr lang="nl-NL" sz="4400" b="1" dirty="0">
              <a:solidFill>
                <a:srgbClr val="009982"/>
              </a:solidFill>
            </a:endParaRPr>
          </a:p>
          <a:p>
            <a:pPr marL="0" indent="0">
              <a:buNone/>
            </a:pPr>
            <a:r>
              <a:rPr lang="nl-NL" sz="4500" b="1" dirty="0">
                <a:solidFill>
                  <a:srgbClr val="EB8D00"/>
                </a:solidFill>
              </a:rPr>
              <a:t>Heeft u nog vragen?</a:t>
            </a:r>
          </a:p>
          <a:p>
            <a:pPr marL="0" indent="0">
              <a:buNone/>
            </a:pPr>
            <a:endParaRPr lang="nl-NL" sz="4500" b="1" dirty="0">
              <a:solidFill>
                <a:srgbClr val="EB8D00"/>
              </a:solidFill>
            </a:endParaRPr>
          </a:p>
        </p:txBody>
      </p:sp>
      <p:sp>
        <p:nvSpPr>
          <p:cNvPr id="8" name="Titel 1">
            <a:extLst>
              <a:ext uri="{FF2B5EF4-FFF2-40B4-BE49-F238E27FC236}">
                <a16:creationId xmlns:a16="http://schemas.microsoft.com/office/drawing/2014/main" id="{990C152D-1FE9-4682-8F33-BBF28E413B46}"/>
              </a:ext>
            </a:extLst>
          </p:cNvPr>
          <p:cNvSpPr txBox="1">
            <a:spLocks/>
          </p:cNvSpPr>
          <p:nvPr/>
        </p:nvSpPr>
        <p:spPr>
          <a:xfrm>
            <a:off x="4109704" y="0"/>
            <a:ext cx="8082295" cy="1809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500" b="1" i="0" u="none" strike="noStrike" kern="1200" cap="none" spc="0" normalizeH="0" baseline="0" noProof="0" dirty="0">
                <a:ln>
                  <a:noFill/>
                </a:ln>
                <a:solidFill>
                  <a:prstClr val="white"/>
                </a:solidFill>
                <a:effectLst/>
                <a:uLnTx/>
                <a:uFillTx/>
                <a:latin typeface="Calibri" panose="020F0502020204030204"/>
                <a:ea typeface="+mj-ea"/>
                <a:cs typeface="+mj-cs"/>
              </a:rPr>
              <a:t>Bedankt voor uw aandacht</a:t>
            </a:r>
          </a:p>
        </p:txBody>
      </p:sp>
      <p:sp>
        <p:nvSpPr>
          <p:cNvPr id="10" name="Ondertitel 2">
            <a:extLst>
              <a:ext uri="{FF2B5EF4-FFF2-40B4-BE49-F238E27FC236}">
                <a16:creationId xmlns:a16="http://schemas.microsoft.com/office/drawing/2014/main" id="{A61B02E7-7718-46CA-A14A-C90844F21AEA}"/>
              </a:ext>
            </a:extLst>
          </p:cNvPr>
          <p:cNvSpPr txBox="1">
            <a:spLocks/>
          </p:cNvSpPr>
          <p:nvPr/>
        </p:nvSpPr>
        <p:spPr>
          <a:xfrm>
            <a:off x="4099071" y="6008721"/>
            <a:ext cx="5395803" cy="552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000" b="1" i="0" u="none" strike="noStrike" kern="1200" cap="none" spc="0" normalizeH="0" baseline="0" noProof="0" dirty="0">
                <a:ln>
                  <a:noFill/>
                </a:ln>
                <a:solidFill>
                  <a:srgbClr val="009982"/>
                </a:solidFill>
                <a:effectLst/>
                <a:uLnTx/>
                <a:uFillTx/>
                <a:latin typeface="Calibri" panose="020F0502020204030204"/>
                <a:ea typeface="+mn-ea"/>
                <a:cs typeface="+mn-cs"/>
              </a:rPr>
              <a:t>Project LIFE </a:t>
            </a:r>
            <a:r>
              <a:rPr kumimoji="0" lang="nl-NL" sz="2000" b="1" i="0" u="none" strike="noStrike" kern="1200" cap="none" spc="0" normalizeH="0" baseline="0" noProof="0" dirty="0" err="1">
                <a:ln>
                  <a:noFill/>
                </a:ln>
                <a:solidFill>
                  <a:srgbClr val="009982"/>
                </a:solidFill>
                <a:effectLst/>
                <a:uLnTx/>
                <a:uFillTx/>
                <a:latin typeface="Calibri" panose="020F0502020204030204"/>
                <a:ea typeface="+mn-ea"/>
                <a:cs typeface="+mn-cs"/>
              </a:rPr>
              <a:t>Resilias</a:t>
            </a:r>
            <a:r>
              <a:rPr kumimoji="0" lang="nl-NL" sz="2000" b="1" i="0" u="none" strike="noStrike" kern="1200" cap="none" spc="0" normalizeH="0" baseline="0" noProof="0" dirty="0">
                <a:ln>
                  <a:noFill/>
                </a:ln>
                <a:solidFill>
                  <a:srgbClr val="009982"/>
                </a:solidFill>
                <a:effectLst/>
                <a:uLnTx/>
                <a:uFillTx/>
                <a:latin typeface="Calibri" panose="020F0502020204030204"/>
                <a:ea typeface="+mn-ea"/>
                <a:cs typeface="+mn-cs"/>
              </a:rPr>
              <a:t> heeft financiering ontvangen </a:t>
            </a:r>
            <a:br>
              <a:rPr kumimoji="0" lang="nl-NL" sz="2000" b="1" i="0" u="none" strike="noStrike" kern="1200" cap="none" spc="0" normalizeH="0" baseline="0" noProof="0" dirty="0">
                <a:ln>
                  <a:noFill/>
                </a:ln>
                <a:solidFill>
                  <a:srgbClr val="009982"/>
                </a:solidFill>
                <a:effectLst/>
                <a:uLnTx/>
                <a:uFillTx/>
                <a:latin typeface="Calibri" panose="020F0502020204030204"/>
                <a:ea typeface="+mn-ea"/>
                <a:cs typeface="+mn-cs"/>
              </a:rPr>
            </a:br>
            <a:r>
              <a:rPr kumimoji="0" lang="nl-NL" sz="2000" b="1" i="0" u="none" strike="noStrike" kern="1200" cap="none" spc="0" normalizeH="0" baseline="0" noProof="0" dirty="0">
                <a:ln>
                  <a:noFill/>
                </a:ln>
                <a:solidFill>
                  <a:srgbClr val="009982"/>
                </a:solidFill>
                <a:effectLst/>
                <a:uLnTx/>
                <a:uFillTx/>
                <a:latin typeface="Calibri" panose="020F0502020204030204"/>
                <a:ea typeface="+mn-ea"/>
                <a:cs typeface="+mn-cs"/>
              </a:rPr>
              <a:t>van het LIFE-programma van de Europese Unie. </a:t>
            </a:r>
          </a:p>
        </p:txBody>
      </p:sp>
    </p:spTree>
    <p:extLst>
      <p:ext uri="{BB962C8B-B14F-4D97-AF65-F5344CB8AC3E}">
        <p14:creationId xmlns:p14="http://schemas.microsoft.com/office/powerpoint/2010/main" val="59168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E08A16-B8C1-344D-834C-5D339081E303}"/>
              </a:ext>
            </a:extLst>
          </p:cNvPr>
          <p:cNvSpPr>
            <a:spLocks noGrp="1"/>
          </p:cNvSpPr>
          <p:nvPr>
            <p:ph type="ctrTitle"/>
          </p:nvPr>
        </p:nvSpPr>
        <p:spPr>
          <a:xfrm>
            <a:off x="4190999" y="9525"/>
            <a:ext cx="7448551" cy="1190625"/>
          </a:xfrm>
        </p:spPr>
        <p:txBody>
          <a:bodyPr>
            <a:normAutofit/>
          </a:bodyPr>
          <a:lstStyle/>
          <a:p>
            <a:pPr algn="l"/>
            <a:r>
              <a:rPr lang="nl-NL" sz="4500" b="1" dirty="0">
                <a:solidFill>
                  <a:schemeClr val="bg1"/>
                </a:solidFill>
                <a:latin typeface="+mn-lt"/>
              </a:rPr>
              <a:t>De ecosysteemaanpak</a:t>
            </a:r>
          </a:p>
        </p:txBody>
      </p:sp>
      <p:sp>
        <p:nvSpPr>
          <p:cNvPr id="3" name="Ondertitel 2">
            <a:extLst>
              <a:ext uri="{FF2B5EF4-FFF2-40B4-BE49-F238E27FC236}">
                <a16:creationId xmlns:a16="http://schemas.microsoft.com/office/drawing/2014/main" id="{628467E4-340E-7242-9071-DE468086EA86}"/>
              </a:ext>
            </a:extLst>
          </p:cNvPr>
          <p:cNvSpPr>
            <a:spLocks noGrp="1"/>
          </p:cNvSpPr>
          <p:nvPr>
            <p:ph type="subTitle" idx="1"/>
          </p:nvPr>
        </p:nvSpPr>
        <p:spPr>
          <a:xfrm>
            <a:off x="4190999" y="2247900"/>
            <a:ext cx="7448551" cy="3868701"/>
          </a:xfrm>
        </p:spPr>
        <p:txBody>
          <a:bodyPr>
            <a:normAutofit/>
          </a:bodyPr>
          <a:lstStyle/>
          <a:p>
            <a:pPr algn="l"/>
            <a:endParaRPr lang="nl-NL" sz="3200" b="1" dirty="0">
              <a:solidFill>
                <a:srgbClr val="009982"/>
              </a:solidFill>
            </a:endParaRPr>
          </a:p>
        </p:txBody>
      </p:sp>
      <p:pic>
        <p:nvPicPr>
          <p:cNvPr id="4" name="Picture 2">
            <a:extLst>
              <a:ext uri="{FF2B5EF4-FFF2-40B4-BE49-F238E27FC236}">
                <a16:creationId xmlns:a16="http://schemas.microsoft.com/office/drawing/2014/main" id="{2FE96992-052E-4413-A9A1-CDC853626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754" y="1824214"/>
            <a:ext cx="6691795" cy="412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677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fbeelding 23"/>
          <p:cNvPicPr>
            <a:picLocks noChangeAspect="1"/>
          </p:cNvPicPr>
          <p:nvPr/>
        </p:nvPicPr>
        <p:blipFill rotWithShape="1">
          <a:blip r:embed="rId3" cstate="print">
            <a:extLst>
              <a:ext uri="{28A0092B-C50C-407E-A947-70E740481C1C}">
                <a14:useLocalDpi xmlns:a14="http://schemas.microsoft.com/office/drawing/2010/main" val="0"/>
              </a:ext>
            </a:extLst>
          </a:blip>
          <a:srcRect l="47975" t="11841" r="3237" b="84087"/>
          <a:stretch/>
        </p:blipFill>
        <p:spPr>
          <a:xfrm>
            <a:off x="6672065" y="4455824"/>
            <a:ext cx="3594757" cy="199054"/>
          </a:xfrm>
          <a:prstGeom prst="rect">
            <a:avLst/>
          </a:prstGeom>
        </p:spPr>
      </p:pic>
      <p:sp>
        <p:nvSpPr>
          <p:cNvPr id="4" name="AutoShape 2" descr="Afbeeldingsresultaat voor vbne"/>
          <p:cNvSpPr>
            <a:spLocks noChangeAspect="1" noChangeArrowheads="1"/>
          </p:cNvSpPr>
          <p:nvPr/>
        </p:nvSpPr>
        <p:spPr bwMode="auto">
          <a:xfrm>
            <a:off x="14922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7" name="AutoShape 4" descr="Afbeeldingsresultaat voor vbne"/>
          <p:cNvSpPr>
            <a:spLocks noChangeAspect="1" noChangeArrowheads="1"/>
          </p:cNvSpPr>
          <p:nvPr/>
        </p:nvSpPr>
        <p:spPr bwMode="auto">
          <a:xfrm>
            <a:off x="1644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cxnSp>
        <p:nvCxnSpPr>
          <p:cNvPr id="13" name="Rechte verbindingslijn met pijl 12"/>
          <p:cNvCxnSpPr/>
          <p:nvPr/>
        </p:nvCxnSpPr>
        <p:spPr>
          <a:xfrm flipV="1">
            <a:off x="3503712" y="1320137"/>
            <a:ext cx="0" cy="2795514"/>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p:nvPr/>
        </p:nvCxnSpPr>
        <p:spPr>
          <a:xfrm>
            <a:off x="3503712" y="4115651"/>
            <a:ext cx="6741368" cy="1330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Vrije vorm 17"/>
          <p:cNvSpPr/>
          <p:nvPr/>
        </p:nvSpPr>
        <p:spPr>
          <a:xfrm>
            <a:off x="3498715" y="1809346"/>
            <a:ext cx="6731540" cy="2256817"/>
          </a:xfrm>
          <a:custGeom>
            <a:avLst/>
            <a:gdLst>
              <a:gd name="connsiteX0" fmla="*/ 0 w 6731540"/>
              <a:gd name="connsiteY0" fmla="*/ 2256817 h 2256817"/>
              <a:gd name="connsiteX1" fmla="*/ 671208 w 6731540"/>
              <a:gd name="connsiteY1" fmla="*/ 2247089 h 2256817"/>
              <a:gd name="connsiteX2" fmla="*/ 1332689 w 6731540"/>
              <a:gd name="connsiteY2" fmla="*/ 2227634 h 2256817"/>
              <a:gd name="connsiteX3" fmla="*/ 1857983 w 6731540"/>
              <a:gd name="connsiteY3" fmla="*/ 2159540 h 2256817"/>
              <a:gd name="connsiteX4" fmla="*/ 2402732 w 6731540"/>
              <a:gd name="connsiteY4" fmla="*/ 1994170 h 2256817"/>
              <a:gd name="connsiteX5" fmla="*/ 2918298 w 6731540"/>
              <a:gd name="connsiteY5" fmla="*/ 1712068 h 2256817"/>
              <a:gd name="connsiteX6" fmla="*/ 3180945 w 6731540"/>
              <a:gd name="connsiteY6" fmla="*/ 1439693 h 2256817"/>
              <a:gd name="connsiteX7" fmla="*/ 3453319 w 6731540"/>
              <a:gd name="connsiteY7" fmla="*/ 1138136 h 2256817"/>
              <a:gd name="connsiteX8" fmla="*/ 3803515 w 6731540"/>
              <a:gd name="connsiteY8" fmla="*/ 671208 h 2256817"/>
              <a:gd name="connsiteX9" fmla="*/ 4143983 w 6731540"/>
              <a:gd name="connsiteY9" fmla="*/ 311285 h 2256817"/>
              <a:gd name="connsiteX10" fmla="*/ 4659549 w 6731540"/>
              <a:gd name="connsiteY10" fmla="*/ 97276 h 2256817"/>
              <a:gd name="connsiteX11" fmla="*/ 5194570 w 6731540"/>
              <a:gd name="connsiteY11" fmla="*/ 48638 h 2256817"/>
              <a:gd name="connsiteX12" fmla="*/ 5749047 w 6731540"/>
              <a:gd name="connsiteY12" fmla="*/ 19455 h 2256817"/>
              <a:gd name="connsiteX13" fmla="*/ 6400800 w 6731540"/>
              <a:gd name="connsiteY13" fmla="*/ 9727 h 2256817"/>
              <a:gd name="connsiteX14" fmla="*/ 6731540 w 6731540"/>
              <a:gd name="connsiteY14" fmla="*/ 0 h 2256817"/>
              <a:gd name="connsiteX15" fmla="*/ 6731540 w 6731540"/>
              <a:gd name="connsiteY15" fmla="*/ 0 h 225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31540" h="2256817">
                <a:moveTo>
                  <a:pt x="0" y="2256817"/>
                </a:moveTo>
                <a:lnTo>
                  <a:pt x="671208" y="2247089"/>
                </a:lnTo>
                <a:cubicBezTo>
                  <a:pt x="893323" y="2242225"/>
                  <a:pt x="1134893" y="2242225"/>
                  <a:pt x="1332689" y="2227634"/>
                </a:cubicBezTo>
                <a:cubicBezTo>
                  <a:pt x="1530485" y="2213043"/>
                  <a:pt x="1679643" y="2198451"/>
                  <a:pt x="1857983" y="2159540"/>
                </a:cubicBezTo>
                <a:cubicBezTo>
                  <a:pt x="2036323" y="2120629"/>
                  <a:pt x="2226013" y="2068749"/>
                  <a:pt x="2402732" y="1994170"/>
                </a:cubicBezTo>
                <a:cubicBezTo>
                  <a:pt x="2579451" y="1919591"/>
                  <a:pt x="2788596" y="1804481"/>
                  <a:pt x="2918298" y="1712068"/>
                </a:cubicBezTo>
                <a:cubicBezTo>
                  <a:pt x="3048000" y="1619655"/>
                  <a:pt x="3091775" y="1535348"/>
                  <a:pt x="3180945" y="1439693"/>
                </a:cubicBezTo>
                <a:cubicBezTo>
                  <a:pt x="3270115" y="1344038"/>
                  <a:pt x="3349557" y="1266217"/>
                  <a:pt x="3453319" y="1138136"/>
                </a:cubicBezTo>
                <a:cubicBezTo>
                  <a:pt x="3557081" y="1010055"/>
                  <a:pt x="3688404" y="809016"/>
                  <a:pt x="3803515" y="671208"/>
                </a:cubicBezTo>
                <a:cubicBezTo>
                  <a:pt x="3918626" y="533400"/>
                  <a:pt x="4001311" y="406940"/>
                  <a:pt x="4143983" y="311285"/>
                </a:cubicBezTo>
                <a:cubicBezTo>
                  <a:pt x="4286655" y="215630"/>
                  <a:pt x="4484451" y="141050"/>
                  <a:pt x="4659549" y="97276"/>
                </a:cubicBezTo>
                <a:cubicBezTo>
                  <a:pt x="4834647" y="53502"/>
                  <a:pt x="5012987" y="61608"/>
                  <a:pt x="5194570" y="48638"/>
                </a:cubicBezTo>
                <a:cubicBezTo>
                  <a:pt x="5376153" y="35668"/>
                  <a:pt x="5548009" y="25940"/>
                  <a:pt x="5749047" y="19455"/>
                </a:cubicBezTo>
                <a:cubicBezTo>
                  <a:pt x="5950085" y="12970"/>
                  <a:pt x="6400800" y="9727"/>
                  <a:pt x="6400800" y="9727"/>
                </a:cubicBezTo>
                <a:lnTo>
                  <a:pt x="6731540" y="0"/>
                </a:lnTo>
                <a:lnTo>
                  <a:pt x="6731540" y="0"/>
                </a:lnTo>
              </a:path>
            </a:pathLst>
          </a:cu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Calibri Light" panose="020F0302020204030204"/>
            </a:endParaRPr>
          </a:p>
        </p:txBody>
      </p:sp>
      <p:sp>
        <p:nvSpPr>
          <p:cNvPr id="19" name="Tekstvak 18"/>
          <p:cNvSpPr txBox="1"/>
          <p:nvPr/>
        </p:nvSpPr>
        <p:spPr>
          <a:xfrm>
            <a:off x="9696401" y="4128951"/>
            <a:ext cx="533855" cy="338554"/>
          </a:xfrm>
          <a:prstGeom prst="rect">
            <a:avLst/>
          </a:prstGeom>
          <a:noFill/>
        </p:spPr>
        <p:txBody>
          <a:bodyPr wrap="square" rtlCol="0">
            <a:spAutoFit/>
          </a:bodyPr>
          <a:lstStyle/>
          <a:p>
            <a:r>
              <a:rPr lang="nl-NL" sz="1600" dirty="0">
                <a:solidFill>
                  <a:prstClr val="black"/>
                </a:solidFill>
                <a:latin typeface="Calibri Light" panose="020F0302020204030204"/>
              </a:rPr>
              <a:t>Tijd</a:t>
            </a:r>
          </a:p>
        </p:txBody>
      </p:sp>
      <p:sp>
        <p:nvSpPr>
          <p:cNvPr id="20" name="Tekstvak 19"/>
          <p:cNvSpPr txBox="1"/>
          <p:nvPr/>
        </p:nvSpPr>
        <p:spPr>
          <a:xfrm rot="16200000">
            <a:off x="1731485" y="2473806"/>
            <a:ext cx="2945135" cy="338554"/>
          </a:xfrm>
          <a:prstGeom prst="rect">
            <a:avLst/>
          </a:prstGeom>
          <a:noFill/>
        </p:spPr>
        <p:txBody>
          <a:bodyPr wrap="square" rtlCol="0">
            <a:spAutoFit/>
          </a:bodyPr>
          <a:lstStyle/>
          <a:p>
            <a:r>
              <a:rPr lang="nl-NL" sz="1600" dirty="0">
                <a:solidFill>
                  <a:prstClr val="black"/>
                </a:solidFill>
                <a:latin typeface="Calibri Light" panose="020F0302020204030204"/>
              </a:rPr>
              <a:t>Populatiegrootte/ verspreiding</a:t>
            </a:r>
          </a:p>
        </p:txBody>
      </p:sp>
      <p:pic>
        <p:nvPicPr>
          <p:cNvPr id="21" name="Afbeelding 20"/>
          <p:cNvPicPr>
            <a:picLocks noChangeAspect="1"/>
          </p:cNvPicPr>
          <p:nvPr/>
        </p:nvPicPr>
        <p:blipFill rotWithShape="1">
          <a:blip r:embed="rId4" cstate="print">
            <a:extLst>
              <a:ext uri="{28A0092B-C50C-407E-A947-70E740481C1C}">
                <a14:useLocalDpi xmlns:a14="http://schemas.microsoft.com/office/drawing/2010/main" val="0"/>
              </a:ext>
            </a:extLst>
          </a:blip>
          <a:srcRect l="6056" t="53061" r="82476" b="42463"/>
          <a:stretch/>
        </p:blipFill>
        <p:spPr>
          <a:xfrm>
            <a:off x="3498715" y="4455824"/>
            <a:ext cx="844962" cy="218799"/>
          </a:xfrm>
          <a:prstGeom prst="rect">
            <a:avLst/>
          </a:prstGeom>
        </p:spPr>
      </p:pic>
      <p:pic>
        <p:nvPicPr>
          <p:cNvPr id="22" name="Afbeelding 21"/>
          <p:cNvPicPr>
            <a:picLocks noChangeAspect="1"/>
          </p:cNvPicPr>
          <p:nvPr/>
        </p:nvPicPr>
        <p:blipFill rotWithShape="1">
          <a:blip r:embed="rId5" cstate="print">
            <a:extLst>
              <a:ext uri="{28A0092B-C50C-407E-A947-70E740481C1C}">
                <a14:useLocalDpi xmlns:a14="http://schemas.microsoft.com/office/drawing/2010/main" val="0"/>
              </a:ext>
            </a:extLst>
          </a:blip>
          <a:srcRect l="18036" t="41953" r="69166" b="53877"/>
          <a:stretch/>
        </p:blipFill>
        <p:spPr>
          <a:xfrm>
            <a:off x="4368458" y="4463328"/>
            <a:ext cx="942975" cy="203788"/>
          </a:xfrm>
          <a:prstGeom prst="rect">
            <a:avLst/>
          </a:prstGeom>
        </p:spPr>
      </p:pic>
      <p:pic>
        <p:nvPicPr>
          <p:cNvPr id="23" name="Afbeelding 22"/>
          <p:cNvPicPr>
            <a:picLocks noChangeAspect="1"/>
          </p:cNvPicPr>
          <p:nvPr/>
        </p:nvPicPr>
        <p:blipFill rotWithShape="1">
          <a:blip r:embed="rId6" cstate="print">
            <a:extLst>
              <a:ext uri="{28A0092B-C50C-407E-A947-70E740481C1C}">
                <a14:useLocalDpi xmlns:a14="http://schemas.microsoft.com/office/drawing/2010/main" val="0"/>
              </a:ext>
            </a:extLst>
          </a:blip>
          <a:srcRect l="29541" t="28311" r="52361" b="67664"/>
          <a:stretch/>
        </p:blipFill>
        <p:spPr>
          <a:xfrm>
            <a:off x="5322495" y="4463328"/>
            <a:ext cx="1333500" cy="196714"/>
          </a:xfrm>
          <a:prstGeom prst="rect">
            <a:avLst/>
          </a:prstGeom>
        </p:spPr>
      </p:pic>
      <p:pic>
        <p:nvPicPr>
          <p:cNvPr id="25" name="Afbeelding 24"/>
          <p:cNvPicPr>
            <a:picLocks noChangeAspect="1"/>
          </p:cNvPicPr>
          <p:nvPr/>
        </p:nvPicPr>
        <p:blipFill rotWithShape="1">
          <a:blip r:embed="rId7" cstate="print">
            <a:extLst>
              <a:ext uri="{28A0092B-C50C-407E-A947-70E740481C1C}">
                <a14:useLocalDpi xmlns:a14="http://schemas.microsoft.com/office/drawing/2010/main" val="0"/>
              </a:ext>
            </a:extLst>
          </a:blip>
          <a:srcRect l="5796" t="89106" r="2843" b="8151"/>
          <a:stretch/>
        </p:blipFill>
        <p:spPr>
          <a:xfrm>
            <a:off x="3498715" y="4746631"/>
            <a:ext cx="6768106" cy="134797"/>
          </a:xfrm>
          <a:prstGeom prst="rect">
            <a:avLst/>
          </a:prstGeom>
        </p:spPr>
      </p:pic>
      <p:sp>
        <p:nvSpPr>
          <p:cNvPr id="26" name="Tekstvak 25"/>
          <p:cNvSpPr txBox="1"/>
          <p:nvPr/>
        </p:nvSpPr>
        <p:spPr>
          <a:xfrm>
            <a:off x="1487489" y="4408077"/>
            <a:ext cx="2045871" cy="307777"/>
          </a:xfrm>
          <a:prstGeom prst="rect">
            <a:avLst/>
          </a:prstGeom>
          <a:noFill/>
        </p:spPr>
        <p:txBody>
          <a:bodyPr wrap="square" rtlCol="0">
            <a:spAutoFit/>
          </a:bodyPr>
          <a:lstStyle/>
          <a:p>
            <a:pPr algn="r"/>
            <a:r>
              <a:rPr lang="nl-NL" sz="1400" dirty="0">
                <a:solidFill>
                  <a:prstClr val="black"/>
                </a:solidFill>
                <a:latin typeface="Calibri Light" panose="020F0302020204030204"/>
              </a:rPr>
              <a:t>Handelingsperspectief</a:t>
            </a:r>
          </a:p>
        </p:txBody>
      </p:sp>
      <p:sp>
        <p:nvSpPr>
          <p:cNvPr id="27" name="Tekstvak 26"/>
          <p:cNvSpPr txBox="1"/>
          <p:nvPr/>
        </p:nvSpPr>
        <p:spPr>
          <a:xfrm>
            <a:off x="1487489" y="4654878"/>
            <a:ext cx="2045871" cy="307777"/>
          </a:xfrm>
          <a:prstGeom prst="rect">
            <a:avLst/>
          </a:prstGeom>
          <a:noFill/>
        </p:spPr>
        <p:txBody>
          <a:bodyPr wrap="square" rtlCol="0">
            <a:spAutoFit/>
          </a:bodyPr>
          <a:lstStyle/>
          <a:p>
            <a:pPr algn="r"/>
            <a:r>
              <a:rPr lang="nl-NL" sz="1400" dirty="0">
                <a:solidFill>
                  <a:prstClr val="black"/>
                </a:solidFill>
                <a:latin typeface="Calibri Light" panose="020F0302020204030204"/>
              </a:rPr>
              <a:t>Kosten</a:t>
            </a:r>
          </a:p>
        </p:txBody>
      </p:sp>
      <p:sp>
        <p:nvSpPr>
          <p:cNvPr id="30" name="Tekstvak 29"/>
          <p:cNvSpPr txBox="1"/>
          <p:nvPr/>
        </p:nvSpPr>
        <p:spPr>
          <a:xfrm>
            <a:off x="2495600" y="188640"/>
            <a:ext cx="7949166" cy="784830"/>
          </a:xfrm>
          <a:prstGeom prst="rect">
            <a:avLst/>
          </a:prstGeom>
          <a:noFill/>
        </p:spPr>
        <p:txBody>
          <a:bodyPr wrap="square" rtlCol="0">
            <a:spAutoFit/>
          </a:bodyPr>
          <a:lstStyle/>
          <a:p>
            <a:r>
              <a:rPr lang="nl-NL" sz="4500" b="1" dirty="0">
                <a:solidFill>
                  <a:srgbClr val="009982"/>
                </a:solidFill>
              </a:rPr>
              <a:t>Realiteit van exotenbestrijding</a:t>
            </a:r>
            <a:endParaRPr lang="nl-NL" sz="4000" b="1" dirty="0">
              <a:solidFill>
                <a:prstClr val="black"/>
              </a:solidFill>
              <a:cs typeface="Calibri" panose="020F0502020204030204" pitchFamily="34" charset="0"/>
            </a:endParaRPr>
          </a:p>
        </p:txBody>
      </p:sp>
    </p:spTree>
    <p:extLst>
      <p:ext uri="{BB962C8B-B14F-4D97-AF65-F5344CB8AC3E}">
        <p14:creationId xmlns:p14="http://schemas.microsoft.com/office/powerpoint/2010/main" val="2942360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8258" y="4164762"/>
            <a:ext cx="2549742" cy="1688714"/>
          </a:xfrm>
          <a:prstGeom prst="rect">
            <a:avLst/>
          </a:prstGeom>
        </p:spPr>
      </p:pic>
      <p:sp>
        <p:nvSpPr>
          <p:cNvPr id="4" name="AutoShape 2" descr="Afbeeldingsresultaat voor vbne"/>
          <p:cNvSpPr>
            <a:spLocks noChangeAspect="1" noChangeArrowheads="1"/>
          </p:cNvSpPr>
          <p:nvPr/>
        </p:nvSpPr>
        <p:spPr bwMode="auto">
          <a:xfrm>
            <a:off x="14922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7" name="AutoShape 4" descr="Afbeeldingsresultaat voor vbne"/>
          <p:cNvSpPr>
            <a:spLocks noChangeAspect="1" noChangeArrowheads="1"/>
          </p:cNvSpPr>
          <p:nvPr/>
        </p:nvSpPr>
        <p:spPr bwMode="auto">
          <a:xfrm>
            <a:off x="1644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12" name="Ondertitel 5"/>
          <p:cNvSpPr txBox="1">
            <a:spLocks/>
          </p:cNvSpPr>
          <p:nvPr/>
        </p:nvSpPr>
        <p:spPr>
          <a:xfrm>
            <a:off x="1852235" y="1336046"/>
            <a:ext cx="8110786" cy="617009"/>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Wingdings 2" pitchFamily="18" charset="2"/>
              <a:buNone/>
              <a:defRPr sz="1800" kern="1200">
                <a:solidFill>
                  <a:schemeClr val="tx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pPr algn="l">
              <a:tabLst>
                <a:tab pos="1435100" algn="l"/>
              </a:tabLst>
            </a:pPr>
            <a:r>
              <a:rPr lang="nl-NL" sz="2400" b="1" dirty="0">
                <a:solidFill>
                  <a:srgbClr val="7F3D3F"/>
                </a:solidFill>
                <a:latin typeface="DejaVuSans"/>
              </a:rPr>
              <a:t>Vroegtijdige eliminatie vaak lastig</a:t>
            </a:r>
          </a:p>
          <a:p>
            <a:pPr algn="l"/>
            <a:endParaRPr lang="nl-NL" sz="3200" dirty="0">
              <a:solidFill>
                <a:prstClr val="black"/>
              </a:solidFill>
            </a:endParaRPr>
          </a:p>
        </p:txBody>
      </p:sp>
      <p:sp>
        <p:nvSpPr>
          <p:cNvPr id="14" name="Ondertitel 5"/>
          <p:cNvSpPr txBox="1">
            <a:spLocks/>
          </p:cNvSpPr>
          <p:nvPr/>
        </p:nvSpPr>
        <p:spPr>
          <a:xfrm>
            <a:off x="2316469" y="2190991"/>
            <a:ext cx="6480720" cy="2624438"/>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Wingdings 2" pitchFamily="18" charset="2"/>
              <a:buNone/>
              <a:defRPr sz="1800" kern="1200">
                <a:solidFill>
                  <a:schemeClr val="tx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pPr marL="342900" indent="-342900" algn="l">
              <a:buFont typeface="Arial" panose="020B0604020202020204" pitchFamily="34" charset="0"/>
              <a:buChar char="•"/>
              <a:tabLst>
                <a:tab pos="1435100" algn="l"/>
              </a:tabLst>
            </a:pPr>
            <a:r>
              <a:rPr lang="nl-NL" sz="2400" dirty="0">
                <a:solidFill>
                  <a:srgbClr val="7F3D3F"/>
                </a:solidFill>
                <a:latin typeface="DejaVuSans"/>
              </a:rPr>
              <a:t>Slecht waarneembaar</a:t>
            </a:r>
          </a:p>
          <a:p>
            <a:pPr marL="342900" indent="-342900" algn="l">
              <a:buFont typeface="Arial" panose="020B0604020202020204" pitchFamily="34" charset="0"/>
              <a:buChar char="•"/>
              <a:tabLst>
                <a:tab pos="1435100" algn="l"/>
              </a:tabLst>
            </a:pPr>
            <a:r>
              <a:rPr lang="nl-NL" sz="2400" dirty="0">
                <a:solidFill>
                  <a:srgbClr val="7F3D3F"/>
                </a:solidFill>
                <a:latin typeface="DejaVuSans"/>
              </a:rPr>
              <a:t>Snelle hervestiging </a:t>
            </a:r>
          </a:p>
          <a:p>
            <a:pPr marL="342900" indent="-342900" algn="l">
              <a:buFont typeface="Arial" panose="020B0604020202020204" pitchFamily="34" charset="0"/>
              <a:buChar char="•"/>
              <a:tabLst>
                <a:tab pos="1435100" algn="l"/>
              </a:tabLst>
            </a:pPr>
            <a:r>
              <a:rPr lang="nl-NL" sz="2400" dirty="0">
                <a:solidFill>
                  <a:srgbClr val="7F3D3F"/>
                </a:solidFill>
                <a:latin typeface="DejaVuSans"/>
              </a:rPr>
              <a:t>Publieke weerstand</a:t>
            </a:r>
          </a:p>
          <a:p>
            <a:pPr marL="342900" indent="-342900" algn="l">
              <a:buFont typeface="Arial" panose="020B0604020202020204" pitchFamily="34" charset="0"/>
              <a:buChar char="•"/>
              <a:tabLst>
                <a:tab pos="1435100" algn="l"/>
              </a:tabLst>
            </a:pPr>
            <a:r>
              <a:rPr lang="nl-NL" sz="2400" dirty="0">
                <a:solidFill>
                  <a:srgbClr val="7F3D3F"/>
                </a:solidFill>
                <a:latin typeface="DejaVuSans"/>
              </a:rPr>
              <a:t>Trage of inadequate wetgeving</a:t>
            </a:r>
          </a:p>
          <a:p>
            <a:pPr marL="342900" indent="-342900" algn="l">
              <a:buFont typeface="Arial" panose="020B0604020202020204" pitchFamily="34" charset="0"/>
              <a:buChar char="•"/>
              <a:tabLst>
                <a:tab pos="1435100" algn="l"/>
              </a:tabLst>
            </a:pPr>
            <a:r>
              <a:rPr lang="nl-NL" sz="2400" dirty="0">
                <a:solidFill>
                  <a:srgbClr val="7F3D3F"/>
                </a:solidFill>
                <a:latin typeface="DejaVuSans"/>
              </a:rPr>
              <a:t>Trage reactie betrokkenen</a:t>
            </a:r>
          </a:p>
        </p:txBody>
      </p:sp>
      <p:sp>
        <p:nvSpPr>
          <p:cNvPr id="10" name="Tekstvak 9"/>
          <p:cNvSpPr txBox="1"/>
          <p:nvPr/>
        </p:nvSpPr>
        <p:spPr>
          <a:xfrm>
            <a:off x="2495600" y="188640"/>
            <a:ext cx="7769080" cy="784830"/>
          </a:xfrm>
          <a:prstGeom prst="rect">
            <a:avLst/>
          </a:prstGeom>
          <a:noFill/>
        </p:spPr>
        <p:txBody>
          <a:bodyPr wrap="square" rtlCol="0">
            <a:spAutoFit/>
          </a:bodyPr>
          <a:lstStyle/>
          <a:p>
            <a:r>
              <a:rPr lang="nl-NL" sz="4500" b="1" dirty="0">
                <a:solidFill>
                  <a:srgbClr val="009982"/>
                </a:solidFill>
              </a:rPr>
              <a:t>Realiteit van exotenbestrijding</a:t>
            </a:r>
            <a:endParaRPr lang="nl-NL" sz="4000" b="1" dirty="0">
              <a:solidFill>
                <a:prstClr val="black"/>
              </a:solidFill>
              <a:cs typeface="Calibri" panose="020F0502020204030204" pitchFamily="34" charset="0"/>
            </a:endParaRPr>
          </a:p>
        </p:txBody>
      </p:sp>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8140" y="1543966"/>
            <a:ext cx="1876540" cy="1249805"/>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8140" y="2800413"/>
            <a:ext cx="1876540" cy="1405594"/>
          </a:xfrm>
          <a:prstGeom prst="rect">
            <a:avLst/>
          </a:prstGeom>
        </p:spPr>
      </p:pic>
    </p:spTree>
    <p:extLst>
      <p:ext uri="{BB962C8B-B14F-4D97-AF65-F5344CB8AC3E}">
        <p14:creationId xmlns:p14="http://schemas.microsoft.com/office/powerpoint/2010/main" val="1792132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vbne"/>
          <p:cNvSpPr>
            <a:spLocks noChangeAspect="1" noChangeArrowheads="1"/>
          </p:cNvSpPr>
          <p:nvPr/>
        </p:nvSpPr>
        <p:spPr bwMode="auto">
          <a:xfrm>
            <a:off x="14922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7" name="AutoShape 4" descr="Afbeeldingsresultaat voor vbne"/>
          <p:cNvSpPr>
            <a:spLocks noChangeAspect="1" noChangeArrowheads="1"/>
          </p:cNvSpPr>
          <p:nvPr/>
        </p:nvSpPr>
        <p:spPr bwMode="auto">
          <a:xfrm>
            <a:off x="1644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9" name="Ondertitel 5"/>
          <p:cNvSpPr txBox="1">
            <a:spLocks/>
          </p:cNvSpPr>
          <p:nvPr/>
        </p:nvSpPr>
        <p:spPr>
          <a:xfrm>
            <a:off x="2312987" y="1233411"/>
            <a:ext cx="7566024" cy="422477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Wingdings 2" pitchFamily="18" charset="2"/>
              <a:buNone/>
              <a:defRPr sz="1800" kern="1200">
                <a:solidFill>
                  <a:schemeClr val="tx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pPr algn="l">
              <a:tabLst>
                <a:tab pos="1435100" algn="l"/>
              </a:tabLst>
            </a:pPr>
            <a:r>
              <a:rPr lang="nl-NL" sz="2400" b="1" dirty="0">
                <a:solidFill>
                  <a:srgbClr val="7F3D3F"/>
                </a:solidFill>
                <a:latin typeface="DejaVuSans"/>
              </a:rPr>
              <a:t>Waarom zijn de nieuwe soorten invasief?</a:t>
            </a:r>
          </a:p>
          <a:p>
            <a:pPr marL="342900" indent="-342900" algn="l">
              <a:buFont typeface="Arial" panose="020B0604020202020204" pitchFamily="34" charset="0"/>
              <a:buChar char="•"/>
              <a:tabLst>
                <a:tab pos="1435100" algn="l"/>
              </a:tabLst>
            </a:pPr>
            <a:r>
              <a:rPr lang="nl-NL" sz="2400" dirty="0">
                <a:solidFill>
                  <a:srgbClr val="7F3D3F"/>
                </a:solidFill>
                <a:latin typeface="DejaVuSans"/>
              </a:rPr>
              <a:t>Unieke plek in het ecosysteem</a:t>
            </a:r>
          </a:p>
          <a:p>
            <a:pPr marL="342900" indent="-342900" algn="l">
              <a:buFont typeface="Arial" panose="020B0604020202020204" pitchFamily="34" charset="0"/>
              <a:buChar char="•"/>
              <a:tabLst>
                <a:tab pos="1435100" algn="l"/>
              </a:tabLst>
            </a:pPr>
            <a:r>
              <a:rPr lang="nl-NL" sz="2400" dirty="0">
                <a:solidFill>
                  <a:srgbClr val="7F3D3F"/>
                </a:solidFill>
                <a:latin typeface="DejaVuSans"/>
              </a:rPr>
              <a:t>Drager van ziekten</a:t>
            </a:r>
          </a:p>
          <a:p>
            <a:pPr marL="342900" indent="-342900" algn="l">
              <a:buFont typeface="Arial" panose="020B0604020202020204" pitchFamily="34" charset="0"/>
              <a:buChar char="•"/>
              <a:tabLst>
                <a:tab pos="1435100" algn="l"/>
              </a:tabLst>
            </a:pPr>
            <a:r>
              <a:rPr lang="nl-NL" sz="2400" dirty="0">
                <a:solidFill>
                  <a:srgbClr val="7F3D3F"/>
                </a:solidFill>
                <a:latin typeface="DejaVuSans"/>
              </a:rPr>
              <a:t>Sterkere concurrent/agressiever dan inheemse soorten</a:t>
            </a:r>
          </a:p>
          <a:p>
            <a:pPr marL="342900" indent="-342900" algn="l">
              <a:buFont typeface="Arial" panose="020B0604020202020204" pitchFamily="34" charset="0"/>
              <a:buChar char="•"/>
              <a:tabLst>
                <a:tab pos="1435100" algn="l"/>
              </a:tabLst>
            </a:pPr>
            <a:r>
              <a:rPr lang="nl-NL" sz="2400" dirty="0">
                <a:solidFill>
                  <a:srgbClr val="7F3D3F"/>
                </a:solidFill>
                <a:latin typeface="DejaVuSans"/>
              </a:rPr>
              <a:t>Kan snel reageren op kansen</a:t>
            </a:r>
          </a:p>
          <a:p>
            <a:pPr marL="342900" indent="-342900" algn="l">
              <a:buFont typeface="Arial" panose="020B0604020202020204" pitchFamily="34" charset="0"/>
              <a:buChar char="•"/>
              <a:tabLst>
                <a:tab pos="1435100" algn="l"/>
              </a:tabLst>
            </a:pPr>
            <a:r>
              <a:rPr lang="nl-NL" sz="2400" dirty="0">
                <a:solidFill>
                  <a:srgbClr val="EB8D00"/>
                </a:solidFill>
                <a:latin typeface="DejaVuSans"/>
              </a:rPr>
              <a:t>Geen natuurlijke vijanden, herbivoren, pathogenen</a:t>
            </a:r>
            <a:endParaRPr lang="nl-NL" sz="2400" dirty="0">
              <a:solidFill>
                <a:srgbClr val="7F3D3F"/>
              </a:solidFill>
              <a:latin typeface="DejaVuSans"/>
            </a:endParaRPr>
          </a:p>
          <a:p>
            <a:pPr marL="342900" indent="-342900" algn="l">
              <a:buFont typeface="Arial" panose="020B0604020202020204" pitchFamily="34" charset="0"/>
              <a:buChar char="•"/>
              <a:tabLst>
                <a:tab pos="1435100" algn="l"/>
              </a:tabLst>
            </a:pPr>
            <a:r>
              <a:rPr lang="nl-NL" sz="2400" dirty="0">
                <a:solidFill>
                  <a:srgbClr val="EB8D00"/>
                </a:solidFill>
                <a:latin typeface="DejaVuSans"/>
              </a:rPr>
              <a:t>Verarmde ecosystemen</a:t>
            </a:r>
          </a:p>
          <a:p>
            <a:pPr algn="l">
              <a:tabLst>
                <a:tab pos="1524000" algn="l"/>
              </a:tabLst>
            </a:pPr>
            <a:endParaRPr lang="nl-NL" dirty="0">
              <a:solidFill>
                <a:prstClr val="black"/>
              </a:solidFill>
            </a:endParaRPr>
          </a:p>
        </p:txBody>
      </p:sp>
      <p:pic>
        <p:nvPicPr>
          <p:cNvPr id="8" name="Afbeelding 7"/>
          <p:cNvPicPr>
            <a:picLocks noChangeAspect="1"/>
          </p:cNvPicPr>
          <p:nvPr/>
        </p:nvPicPr>
        <p:blipFill>
          <a:blip r:embed="rId3"/>
          <a:stretch>
            <a:fillRect/>
          </a:stretch>
        </p:blipFill>
        <p:spPr>
          <a:xfrm>
            <a:off x="9439181" y="4581128"/>
            <a:ext cx="1019373" cy="1278020"/>
          </a:xfrm>
          <a:prstGeom prst="rect">
            <a:avLst/>
          </a:prstGeom>
        </p:spPr>
      </p:pic>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0256" y="4581129"/>
            <a:ext cx="929928" cy="1274199"/>
          </a:xfrm>
          <a:prstGeom prst="rect">
            <a:avLst/>
          </a:prstGeom>
        </p:spPr>
      </p:pic>
      <p:pic>
        <p:nvPicPr>
          <p:cNvPr id="12" name="Afbeelding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2104" y="4581129"/>
            <a:ext cx="1259156" cy="1275439"/>
          </a:xfrm>
          <a:prstGeom prst="rect">
            <a:avLst/>
          </a:prstGeom>
        </p:spPr>
      </p:pic>
      <p:sp>
        <p:nvSpPr>
          <p:cNvPr id="13" name="Tekstvak 12"/>
          <p:cNvSpPr txBox="1"/>
          <p:nvPr/>
        </p:nvSpPr>
        <p:spPr>
          <a:xfrm>
            <a:off x="2495599" y="188640"/>
            <a:ext cx="7524163" cy="784830"/>
          </a:xfrm>
          <a:prstGeom prst="rect">
            <a:avLst/>
          </a:prstGeom>
          <a:noFill/>
        </p:spPr>
        <p:txBody>
          <a:bodyPr wrap="square" rtlCol="0">
            <a:spAutoFit/>
          </a:bodyPr>
          <a:lstStyle/>
          <a:p>
            <a:r>
              <a:rPr lang="nl-NL" sz="4500" b="1" dirty="0">
                <a:solidFill>
                  <a:srgbClr val="009982"/>
                </a:solidFill>
              </a:rPr>
              <a:t>Nieuwe kijk op exotenbeheer</a:t>
            </a:r>
            <a:endParaRPr lang="nl-NL" sz="4000" b="1" dirty="0">
              <a:solidFill>
                <a:prstClr val="black"/>
              </a:solidFill>
              <a:cs typeface="Calibri" panose="020F0502020204030204" pitchFamily="34" charset="0"/>
            </a:endParaRPr>
          </a:p>
        </p:txBody>
      </p:sp>
    </p:spTree>
    <p:extLst>
      <p:ext uri="{BB962C8B-B14F-4D97-AF65-F5344CB8AC3E}">
        <p14:creationId xmlns:p14="http://schemas.microsoft.com/office/powerpoint/2010/main" val="2620134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kstvak 41"/>
          <p:cNvSpPr txBox="1"/>
          <p:nvPr/>
        </p:nvSpPr>
        <p:spPr>
          <a:xfrm>
            <a:off x="1872344" y="188640"/>
            <a:ext cx="8273143" cy="784830"/>
          </a:xfrm>
          <a:prstGeom prst="rect">
            <a:avLst/>
          </a:prstGeom>
          <a:noFill/>
        </p:spPr>
        <p:txBody>
          <a:bodyPr wrap="square" rtlCol="0">
            <a:spAutoFit/>
          </a:bodyPr>
          <a:lstStyle/>
          <a:p>
            <a:r>
              <a:rPr lang="nl-NL" sz="4500" b="1" dirty="0">
                <a:solidFill>
                  <a:srgbClr val="009982"/>
                </a:solidFill>
              </a:rPr>
              <a:t>Systeemgericht exotenbeheer</a:t>
            </a:r>
            <a:endParaRPr lang="nl-NL" sz="4000" b="1" dirty="0">
              <a:solidFill>
                <a:prstClr val="black"/>
              </a:solidFill>
              <a:cs typeface="Calibri" panose="020F0502020204030204" pitchFamily="34" charset="0"/>
            </a:endParaRPr>
          </a:p>
        </p:txBody>
      </p:sp>
      <p:sp>
        <p:nvSpPr>
          <p:cNvPr id="41" name="Ondertitel 5"/>
          <p:cNvSpPr txBox="1">
            <a:spLocks/>
          </p:cNvSpPr>
          <p:nvPr/>
        </p:nvSpPr>
        <p:spPr>
          <a:xfrm>
            <a:off x="2312987" y="1233411"/>
            <a:ext cx="8355013" cy="422477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Wingdings 2" pitchFamily="18" charset="2"/>
              <a:buNone/>
              <a:defRPr sz="1800" kern="1200">
                <a:solidFill>
                  <a:schemeClr val="tx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pPr algn="l">
              <a:tabLst>
                <a:tab pos="1435100" algn="l"/>
              </a:tabLst>
            </a:pPr>
            <a:r>
              <a:rPr lang="nl-NL" sz="2400" dirty="0">
                <a:solidFill>
                  <a:srgbClr val="7F3D3F"/>
                </a:solidFill>
                <a:latin typeface="DejaVuSans"/>
              </a:rPr>
              <a:t>1.  Voorkomen van open niches</a:t>
            </a:r>
          </a:p>
          <a:p>
            <a:pPr marL="457200" indent="-457200" algn="l">
              <a:buFont typeface="Wingdings 2" pitchFamily="18" charset="2"/>
              <a:buAutoNum type="arabicPeriod" startAt="2"/>
              <a:tabLst>
                <a:tab pos="1435100" algn="l"/>
              </a:tabLst>
            </a:pPr>
            <a:r>
              <a:rPr lang="nl-NL" sz="2400" dirty="0">
                <a:solidFill>
                  <a:srgbClr val="7F3D3F"/>
                </a:solidFill>
                <a:latin typeface="DejaVuSans"/>
              </a:rPr>
              <a:t>Herstellen van veranderingen in milieu</a:t>
            </a:r>
          </a:p>
          <a:p>
            <a:pPr algn="l">
              <a:tabLst>
                <a:tab pos="1435100" algn="l"/>
              </a:tabLst>
            </a:pPr>
            <a:endParaRPr lang="nl-NL" sz="2400" dirty="0">
              <a:solidFill>
                <a:srgbClr val="7F3D3F"/>
              </a:solidFill>
              <a:latin typeface="DejaVuSans"/>
            </a:endParaRPr>
          </a:p>
          <a:p>
            <a:pPr marL="685800" lvl="1" indent="-342900" algn="l">
              <a:buFont typeface="Arial" panose="020B0604020202020204" pitchFamily="34" charset="0"/>
              <a:buChar char="•"/>
              <a:tabLst>
                <a:tab pos="1435100" algn="l"/>
              </a:tabLst>
            </a:pPr>
            <a:r>
              <a:rPr lang="nl-NL" sz="2400" dirty="0">
                <a:solidFill>
                  <a:srgbClr val="7F3D3F"/>
                </a:solidFill>
                <a:latin typeface="DejaVuSans"/>
              </a:rPr>
              <a:t>Herstel van populaties inheemse soorten (concurrentie, predatoren, herbivoren, pathogenen)</a:t>
            </a:r>
          </a:p>
          <a:p>
            <a:pPr marL="685800" lvl="1" indent="-342900" algn="l">
              <a:buFont typeface="Arial" panose="020B0604020202020204" pitchFamily="34" charset="0"/>
              <a:buChar char="•"/>
              <a:tabLst>
                <a:tab pos="1435100" algn="l"/>
              </a:tabLst>
            </a:pPr>
            <a:r>
              <a:rPr lang="nl-NL" sz="2400" dirty="0">
                <a:solidFill>
                  <a:srgbClr val="7F3D3F"/>
                </a:solidFill>
                <a:latin typeface="DejaVuSans"/>
              </a:rPr>
              <a:t>Ongedaan maken aantasting (vermesting, verzuring, vegetatiestructuur, etc.)</a:t>
            </a:r>
          </a:p>
          <a:p>
            <a:pPr algn="l">
              <a:tabLst>
                <a:tab pos="1524000" algn="l"/>
              </a:tabLst>
            </a:pPr>
            <a:endParaRPr lang="nl-NL" sz="3200" dirty="0">
              <a:solidFill>
                <a:prstClr val="black"/>
              </a:solidFill>
            </a:endParaRPr>
          </a:p>
          <a:p>
            <a:pPr algn="l">
              <a:tabLst>
                <a:tab pos="1524000" algn="l"/>
              </a:tabLst>
            </a:pPr>
            <a:endParaRPr lang="nl-NL" dirty="0">
              <a:solidFill>
                <a:prstClr val="black"/>
              </a:solidFill>
            </a:endParaRPr>
          </a:p>
        </p:txBody>
      </p:sp>
    </p:spTree>
    <p:extLst>
      <p:ext uri="{BB962C8B-B14F-4D97-AF65-F5344CB8AC3E}">
        <p14:creationId xmlns:p14="http://schemas.microsoft.com/office/powerpoint/2010/main" val="833453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ndertitel 5"/>
          <p:cNvSpPr txBox="1">
            <a:spLocks/>
          </p:cNvSpPr>
          <p:nvPr/>
        </p:nvSpPr>
        <p:spPr>
          <a:xfrm>
            <a:off x="2312987" y="1283845"/>
            <a:ext cx="7897813" cy="409078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Wingdings 2" pitchFamily="18" charset="2"/>
              <a:buNone/>
              <a:defRPr sz="1800" kern="1200">
                <a:solidFill>
                  <a:schemeClr val="tx1">
                    <a:lumMod val="75000"/>
                    <a:lumOff val="25000"/>
                  </a:schemeClr>
                </a:solidFill>
                <a:latin typeface="+mn-lt"/>
                <a:ea typeface="+mn-ea"/>
                <a:cs typeface="+mn-cs"/>
              </a:defRPr>
            </a:lvl1pPr>
            <a:lvl2pPr marL="342900" indent="0" algn="ctr" defTabSz="685800" rtl="0" eaLnBrk="1" latinLnBrk="0" hangingPunct="1">
              <a:lnSpc>
                <a:spcPct val="90000"/>
              </a:lnSpc>
              <a:spcBef>
                <a:spcPts val="375"/>
              </a:spcBef>
              <a:buFont typeface="Wingdings 2" pitchFamily="18" charset="2"/>
              <a:buNone/>
              <a:defRPr sz="21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Wingdings 2" pitchFamily="18" charset="2"/>
              <a:buNone/>
              <a:defRPr sz="18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Wingdings 2" pitchFamily="18" charset="2"/>
              <a:buNone/>
              <a:defRPr sz="1500" kern="1200">
                <a:solidFill>
                  <a:schemeClr val="tx1"/>
                </a:solidFill>
                <a:latin typeface="+mn-lt"/>
                <a:ea typeface="+mn-ea"/>
                <a:cs typeface="+mn-cs"/>
              </a:defRPr>
            </a:lvl5pPr>
            <a:lvl6pPr marL="17145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6pPr>
            <a:lvl7pPr marL="20574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7pPr>
            <a:lvl8pPr marL="24003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8pPr>
            <a:lvl9pPr marL="2743200" indent="0" algn="ctr" defTabSz="685800" rtl="0" eaLnBrk="1" latinLnBrk="0" hangingPunct="1">
              <a:spcBef>
                <a:spcPct val="20000"/>
              </a:spcBef>
              <a:buFont typeface="Wingdings 2" pitchFamily="18" charset="2"/>
              <a:buNone/>
              <a:defRPr sz="1500" kern="1200">
                <a:solidFill>
                  <a:schemeClr val="tx1"/>
                </a:solidFill>
                <a:latin typeface="+mn-lt"/>
                <a:ea typeface="+mn-ea"/>
                <a:cs typeface="+mn-cs"/>
              </a:defRPr>
            </a:lvl9pPr>
          </a:lstStyle>
          <a:p>
            <a:pPr marL="342900" indent="-342900" algn="l">
              <a:buFont typeface="Arial" panose="020B0604020202020204" pitchFamily="34" charset="0"/>
              <a:buChar char="•"/>
              <a:tabLst>
                <a:tab pos="1435100" algn="l"/>
              </a:tabLst>
            </a:pPr>
            <a:r>
              <a:rPr lang="nl-NL" sz="2400" dirty="0">
                <a:solidFill>
                  <a:srgbClr val="7F3D3F"/>
                </a:solidFill>
                <a:latin typeface="DejaVuSans-Oblique"/>
              </a:rPr>
              <a:t>Veel wetenschappelijke publicaties</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Buiten NL weinig praktijkkennis (m.u.v. Am. vogelkers)</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In NL in ontwikkeling </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onderzoek &gt; opschaling naar praktijk &gt; toepasbaar</a:t>
            </a:r>
          </a:p>
          <a:p>
            <a:pPr marL="342900" indent="-342900" algn="l">
              <a:buFont typeface="Arial" panose="020B0604020202020204" pitchFamily="34" charset="0"/>
              <a:buChar char="•"/>
              <a:tabLst>
                <a:tab pos="1435100" algn="l"/>
              </a:tabLst>
            </a:pPr>
            <a:endParaRPr lang="nl-NL" sz="2400" dirty="0">
              <a:solidFill>
                <a:srgbClr val="7F3D3F"/>
              </a:solidFill>
              <a:latin typeface="DejaVuSans-Oblique"/>
            </a:endParaRP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Kansrijk alternatief voor oncontroleerbare soorten</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Preventief toepasbaar (ook voor nieuwe exoten)</a:t>
            </a:r>
          </a:p>
          <a:p>
            <a:pPr marL="342900" indent="-342900" algn="l">
              <a:buFont typeface="Arial" panose="020B0604020202020204" pitchFamily="34" charset="0"/>
              <a:buChar char="•"/>
              <a:tabLst>
                <a:tab pos="1435100" algn="l"/>
              </a:tabLst>
            </a:pPr>
            <a:r>
              <a:rPr lang="nl-NL" sz="2400" dirty="0">
                <a:solidFill>
                  <a:srgbClr val="7F3D3F"/>
                </a:solidFill>
                <a:latin typeface="DejaVuSans-Oblique"/>
              </a:rPr>
              <a:t>Goedkoper dan jarenlang regulier beheer</a:t>
            </a:r>
          </a:p>
        </p:txBody>
      </p:sp>
      <p:sp>
        <p:nvSpPr>
          <p:cNvPr id="5" name="Tekstvak 4">
            <a:extLst>
              <a:ext uri="{FF2B5EF4-FFF2-40B4-BE49-F238E27FC236}">
                <a16:creationId xmlns:a16="http://schemas.microsoft.com/office/drawing/2014/main" id="{08CCCCBF-818C-4A12-8247-CED50B0FE770}"/>
              </a:ext>
            </a:extLst>
          </p:cNvPr>
          <p:cNvSpPr txBox="1"/>
          <p:nvPr/>
        </p:nvSpPr>
        <p:spPr>
          <a:xfrm>
            <a:off x="1872344" y="188640"/>
            <a:ext cx="8273143" cy="784830"/>
          </a:xfrm>
          <a:prstGeom prst="rect">
            <a:avLst/>
          </a:prstGeom>
          <a:noFill/>
        </p:spPr>
        <p:txBody>
          <a:bodyPr wrap="square" rtlCol="0">
            <a:spAutoFit/>
          </a:bodyPr>
          <a:lstStyle/>
          <a:p>
            <a:r>
              <a:rPr lang="nl-NL" sz="4500" b="1" dirty="0">
                <a:solidFill>
                  <a:srgbClr val="009982"/>
                </a:solidFill>
              </a:rPr>
              <a:t>Systeemgericht exotenbeheer</a:t>
            </a:r>
            <a:endParaRPr lang="nl-NL" sz="4000" b="1" dirty="0">
              <a:solidFill>
                <a:prstClr val="black"/>
              </a:solidFill>
              <a:cs typeface="Calibri" panose="020F0502020204030204" pitchFamily="34" charset="0"/>
            </a:endParaRPr>
          </a:p>
        </p:txBody>
      </p:sp>
    </p:spTree>
    <p:extLst>
      <p:ext uri="{BB962C8B-B14F-4D97-AF65-F5344CB8AC3E}">
        <p14:creationId xmlns:p14="http://schemas.microsoft.com/office/powerpoint/2010/main" val="235052259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1479</TotalTime>
  <Words>1251</Words>
  <Application>Microsoft Office PowerPoint</Application>
  <PresentationFormat>Breedbeeld</PresentationFormat>
  <Paragraphs>212</Paragraphs>
  <Slides>33</Slides>
  <Notes>12</Notes>
  <HiddenSlides>0</HiddenSlides>
  <MMClips>0</MMClips>
  <ScaleCrop>false</ScaleCrop>
  <HeadingPairs>
    <vt:vector size="8" baseType="variant">
      <vt:variant>
        <vt:lpstr>Gebruikte lettertypen</vt:lpstr>
      </vt:variant>
      <vt:variant>
        <vt:i4>6</vt:i4>
      </vt:variant>
      <vt:variant>
        <vt:lpstr>Thema</vt:lpstr>
      </vt:variant>
      <vt:variant>
        <vt:i4>5</vt:i4>
      </vt:variant>
      <vt:variant>
        <vt:lpstr>Ingesloten OLE-bronprogramma's</vt:lpstr>
      </vt:variant>
      <vt:variant>
        <vt:i4>1</vt:i4>
      </vt:variant>
      <vt:variant>
        <vt:lpstr>Diatitels</vt:lpstr>
      </vt:variant>
      <vt:variant>
        <vt:i4>33</vt:i4>
      </vt:variant>
    </vt:vector>
  </HeadingPairs>
  <TitlesOfParts>
    <vt:vector size="45" baseType="lpstr">
      <vt:lpstr>Arial</vt:lpstr>
      <vt:lpstr>Calibri</vt:lpstr>
      <vt:lpstr>Calibri Light</vt:lpstr>
      <vt:lpstr>DejaVuSans</vt:lpstr>
      <vt:lpstr>DejaVuSans-Oblique</vt:lpstr>
      <vt:lpstr>Wingdings 2</vt:lpstr>
      <vt:lpstr>Kantoorthema</vt:lpstr>
      <vt:lpstr>1_Kantoorthema</vt:lpstr>
      <vt:lpstr>2_Kantoorthema</vt:lpstr>
      <vt:lpstr>4_Kantoorthema</vt:lpstr>
      <vt:lpstr>5_Kantoorthema</vt:lpstr>
      <vt:lpstr>Document</vt:lpstr>
      <vt:lpstr>Welkom!</vt:lpstr>
      <vt:lpstr>Start ecosysteem aanpak</vt:lpstr>
      <vt:lpstr>Start ecosysteem  aanpak</vt:lpstr>
      <vt:lpstr>De ecosysteemaanpak</vt:lpstr>
      <vt:lpstr>PowerPoint-presentatie</vt:lpstr>
      <vt:lpstr>PowerPoint-presentatie</vt:lpstr>
      <vt:lpstr>PowerPoint-presentatie</vt:lpstr>
      <vt:lpstr>PowerPoint-presentatie</vt:lpstr>
      <vt:lpstr>PowerPoint-presentatie</vt:lpstr>
      <vt:lpstr>PowerPoint-presentatie</vt:lpstr>
      <vt:lpstr>Demonstatie ecosysteemaanpak</vt:lpstr>
      <vt:lpstr>Transfer ecosysteemaanpak</vt:lpstr>
      <vt:lpstr>PowerPoint-presentatie</vt:lpstr>
      <vt:lpstr>Probleem</vt:lpstr>
      <vt:lpstr>Doel </vt:lpstr>
      <vt:lpstr>Uitvoering </vt:lpstr>
      <vt:lpstr>PowerPoint-presentatie</vt:lpstr>
      <vt:lpstr>PowerPoint-presentatie</vt:lpstr>
      <vt:lpstr>PowerPoint-presentatie</vt:lpstr>
      <vt:lpstr>PowerPoint-presentatie</vt:lpstr>
      <vt:lpstr>PowerPoint-presentatie</vt:lpstr>
      <vt:lpstr>PowerPoint-presentatie</vt:lpstr>
      <vt:lpstr>Probleem</vt:lpstr>
      <vt:lpstr>Doel</vt:lpstr>
      <vt:lpstr>Uitvoering bos</vt:lpstr>
      <vt:lpstr>Uitvoering grasland</vt:lpstr>
      <vt:lpstr>PowerPoint-presentatie</vt:lpstr>
      <vt:lpstr>Probleem in bossen</vt:lpstr>
      <vt:lpstr>Doel</vt:lpstr>
      <vt:lpstr>Uitvoering</vt:lpstr>
      <vt:lpstr>Uitvoering</vt:lpstr>
      <vt:lpstr>Aanpak</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Wieneke van Mierlo</dc:creator>
  <cp:lastModifiedBy>Petra Schmitz</cp:lastModifiedBy>
  <cp:revision>87</cp:revision>
  <dcterms:created xsi:type="dcterms:W3CDTF">2021-01-06T09:56:09Z</dcterms:created>
  <dcterms:modified xsi:type="dcterms:W3CDTF">2022-06-21T13:44:44Z</dcterms:modified>
</cp:coreProperties>
</file>