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8"/>
  </p:notesMasterIdLst>
  <p:sldIdLst>
    <p:sldId id="273" r:id="rId3"/>
    <p:sldId id="297" r:id="rId4"/>
    <p:sldId id="391" r:id="rId5"/>
    <p:sldId id="299" r:id="rId6"/>
    <p:sldId id="411" r:id="rId7"/>
    <p:sldId id="291" r:id="rId8"/>
    <p:sldId id="392" r:id="rId9"/>
    <p:sldId id="413" r:id="rId10"/>
    <p:sldId id="405" r:id="rId11"/>
    <p:sldId id="393" r:id="rId12"/>
    <p:sldId id="415" r:id="rId13"/>
    <p:sldId id="382" r:id="rId14"/>
    <p:sldId id="406" r:id="rId15"/>
    <p:sldId id="394" r:id="rId16"/>
    <p:sldId id="395" r:id="rId17"/>
    <p:sldId id="404" r:id="rId18"/>
    <p:sldId id="407" r:id="rId19"/>
    <p:sldId id="383" r:id="rId20"/>
    <p:sldId id="408" r:id="rId21"/>
    <p:sldId id="414" r:id="rId22"/>
    <p:sldId id="384" r:id="rId23"/>
    <p:sldId id="399" r:id="rId24"/>
    <p:sldId id="409" r:id="rId25"/>
    <p:sldId id="385" r:id="rId26"/>
    <p:sldId id="400" r:id="rId27"/>
    <p:sldId id="416" r:id="rId28"/>
    <p:sldId id="410" r:id="rId29"/>
    <p:sldId id="386" r:id="rId30"/>
    <p:sldId id="401" r:id="rId31"/>
    <p:sldId id="387" r:id="rId32"/>
    <p:sldId id="402" r:id="rId33"/>
    <p:sldId id="403" r:id="rId34"/>
    <p:sldId id="390" r:id="rId35"/>
    <p:sldId id="389" r:id="rId36"/>
    <p:sldId id="283" r:id="rId3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1D09486C-60B6-4DDA-B845-B9FD7EEAD2B3}">
          <p14:sldIdLst>
            <p14:sldId id="273"/>
            <p14:sldId id="297"/>
            <p14:sldId id="391"/>
            <p14:sldId id="299"/>
          </p14:sldIdLst>
        </p14:section>
        <p14:section name="Migratie is van alle tijden" id="{11059F0F-9235-44FE-ACBF-77209C4C2FEA}">
          <p14:sldIdLst>
            <p14:sldId id="411"/>
            <p14:sldId id="291"/>
            <p14:sldId id="392"/>
            <p14:sldId id="413"/>
            <p14:sldId id="405"/>
            <p14:sldId id="393"/>
            <p14:sldId id="415"/>
          </p14:sldIdLst>
        </p14:section>
        <p14:section name="aantal soorten neemt toe" id="{A98B066F-72CC-4A5A-B984-6C458990A090}">
          <p14:sldIdLst>
            <p14:sldId id="382"/>
            <p14:sldId id="406"/>
            <p14:sldId id="394"/>
            <p14:sldId id="395"/>
            <p14:sldId id="404"/>
            <p14:sldId id="407"/>
          </p14:sldIdLst>
        </p14:section>
        <p14:section name="landbouw, onkruid en ongedierte" id="{9499BF1D-9076-4D87-994D-40439F249DD7}">
          <p14:sldIdLst>
            <p14:sldId id="383"/>
            <p14:sldId id="408"/>
            <p14:sldId id="414"/>
          </p14:sldIdLst>
        </p14:section>
        <p14:section name="Natuurbescherming en invasieve exoten" id="{DF05A95C-525F-45D9-8234-274CA6DC5B08}">
          <p14:sldIdLst>
            <p14:sldId id="384"/>
            <p14:sldId id="399"/>
            <p14:sldId id="409"/>
          </p14:sldIdLst>
        </p14:section>
        <p14:section name="IAS are here to stay" id="{690C1F21-329D-4F8A-93F5-EE992BEF3659}">
          <p14:sldIdLst>
            <p14:sldId id="385"/>
            <p14:sldId id="400"/>
            <p14:sldId id="416"/>
            <p14:sldId id="410"/>
          </p14:sldIdLst>
        </p14:section>
        <p14:section name="plaagsoorten of plaag-omstandigheden" id="{E10103C4-8813-43AD-8813-AED55EAE3E5E}">
          <p14:sldIdLst>
            <p14:sldId id="386"/>
            <p14:sldId id="401"/>
          </p14:sldIdLst>
        </p14:section>
        <p14:section name="maatregelen tegen plagen" id="{6F38F951-C29E-46A6-B8E2-04B10755CE69}">
          <p14:sldIdLst>
            <p14:sldId id="387"/>
            <p14:sldId id="402"/>
            <p14:sldId id="403"/>
          </p14:sldIdLst>
        </p14:section>
        <p14:section name="Take home message" id="{6123900C-D494-4718-8BA1-6429C72EC0D3}">
          <p14:sldIdLst>
            <p14:sldId id="390"/>
            <p14:sldId id="389"/>
            <p14:sldId id="2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82"/>
    <a:srgbClr val="7F3D3F"/>
    <a:srgbClr val="EB8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2" autoAdjust="0"/>
    <p:restoredTop sz="75613" autoAdjust="0"/>
  </p:normalViewPr>
  <p:slideViewPr>
    <p:cSldViewPr snapToGrid="0" snapToObjects="1">
      <p:cViewPr varScale="1">
        <p:scale>
          <a:sx n="63" d="100"/>
          <a:sy n="63" d="100"/>
        </p:scale>
        <p:origin x="133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B9A57D-EB86-4A64-8493-A5C44C940476}" type="datetimeFigureOut">
              <a:rPr lang="nl-NL" smtClean="0"/>
              <a:t>22-6-2022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54B44-624C-436A-B783-E9EAF3FA12E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5639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Bij exoten </a:t>
            </a:r>
            <a:r>
              <a:rPr lang="nl-NL" dirty="0" err="1"/>
              <a:t>deneken</a:t>
            </a:r>
            <a:r>
              <a:rPr lang="nl-NL" dirty="0"/>
              <a:t> we tegenwoordig vrijwel direct aan bestrijden.</a:t>
            </a:r>
          </a:p>
          <a:p>
            <a:r>
              <a:rPr lang="nl-NL" dirty="0" err="1"/>
              <a:t>Resilias</a:t>
            </a:r>
            <a:r>
              <a:rPr lang="nl-NL" dirty="0"/>
              <a:t> benadert de exotenproblematiek vanuit het functioneren van ecosysteem in plaats van uit de exoot.</a:t>
            </a:r>
          </a:p>
          <a:p>
            <a:r>
              <a:rPr lang="nl-NL" dirty="0"/>
              <a:t>Dat vraagt om out of </a:t>
            </a:r>
            <a:r>
              <a:rPr lang="nl-NL" dirty="0" err="1"/>
              <a:t>the</a:t>
            </a:r>
            <a:r>
              <a:rPr lang="nl-NL" dirty="0"/>
              <a:t> box denken.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54B44-624C-436A-B783-E9EAF3FA12E7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262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54B44-624C-436A-B783-E9EAF3FA12E7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2033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Foto uit 1951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54B44-624C-436A-B783-E9EAF3FA12E7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67187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54B44-624C-436A-B783-E9EAF3FA12E7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83030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54B44-624C-436A-B783-E9EAF3FA12E7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3942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Daartoe vegen we het bord eerst even schoon.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54B44-624C-436A-B783-E9EAF3FA12E7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0064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Soorten hebben altijd gemigreerd. Het best onderzochte migratievoorbeeld is Homo sapiens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54B44-624C-436A-B783-E9EAF3FA12E7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8507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dirty="0">
                <a:solidFill>
                  <a:srgbClr val="009982"/>
                </a:solidFill>
              </a:rPr>
              <a:t>Handel en migratie van mensen ook voordat mensen landbouwers werden.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54B44-624C-436A-B783-E9EAF3FA12E7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2090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dirty="0">
                <a:solidFill>
                  <a:srgbClr val="009982"/>
                </a:solidFill>
              </a:rPr>
              <a:t>Tegenwoordig wordt behoud van akkeronkruiden met subsidies bevorderd.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54B44-624C-436A-B783-E9EAF3FA12E7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5871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Beuk is de enige boomsoort die in staat is andere boomsoorten op grote schaal te verdringen.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54B44-624C-436A-B783-E9EAF3FA12E7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6697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Links gemengd natuurlijk bos. Buiten rivierdalen:</a:t>
            </a:r>
          </a:p>
          <a:p>
            <a:r>
              <a:rPr lang="nl-NL" dirty="0"/>
              <a:t>3 linden</a:t>
            </a:r>
          </a:p>
          <a:p>
            <a:r>
              <a:rPr lang="nl-NL" dirty="0"/>
              <a:t>4 eiken</a:t>
            </a:r>
          </a:p>
          <a:p>
            <a:r>
              <a:rPr lang="nl-NL" dirty="0"/>
              <a:t>2 iepen</a:t>
            </a:r>
          </a:p>
          <a:p>
            <a:r>
              <a:rPr lang="nl-NL" dirty="0"/>
              <a:t>4 esdoorns</a:t>
            </a:r>
          </a:p>
          <a:p>
            <a:r>
              <a:rPr lang="nl-NL" dirty="0"/>
              <a:t>Es</a:t>
            </a:r>
          </a:p>
          <a:p>
            <a:r>
              <a:rPr lang="nl-NL" dirty="0"/>
              <a:t>Walnoot</a:t>
            </a:r>
          </a:p>
          <a:p>
            <a:r>
              <a:rPr lang="nl-NL" dirty="0"/>
              <a:t>2 beuken</a:t>
            </a:r>
          </a:p>
          <a:p>
            <a:endParaRPr lang="nl-NL" dirty="0"/>
          </a:p>
          <a:p>
            <a:r>
              <a:rPr lang="nl-NL" dirty="0"/>
              <a:t>Rechts natuurlijk beukenbos</a:t>
            </a:r>
          </a:p>
          <a:p>
            <a:r>
              <a:rPr lang="nl-NL" dirty="0"/>
              <a:t>Beuk</a:t>
            </a:r>
          </a:p>
          <a:p>
            <a:r>
              <a:rPr lang="nl-NL" dirty="0"/>
              <a:t>Enkele </a:t>
            </a:r>
            <a:r>
              <a:rPr lang="nl-NL" dirty="0" err="1"/>
              <a:t>orientaalse</a:t>
            </a:r>
            <a:r>
              <a:rPr lang="nl-NL" dirty="0"/>
              <a:t> beuk</a:t>
            </a:r>
          </a:p>
          <a:p>
            <a:r>
              <a:rPr lang="nl-NL" dirty="0"/>
              <a:t>Esdoorn </a:t>
            </a:r>
            <a:r>
              <a:rPr lang="nl-NL" dirty="0" err="1"/>
              <a:t>asl</a:t>
            </a:r>
            <a:r>
              <a:rPr lang="nl-NL" dirty="0"/>
              <a:t> pionier.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54B44-624C-436A-B783-E9EAF3FA12E7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7143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AutoNum type="romanLcParenBoth"/>
            </a:pPr>
            <a:r>
              <a:rPr lang="en-US" b="0" i="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introduction by release of species that were directly sown into or planted in the wild; </a:t>
            </a:r>
          </a:p>
          <a:p>
            <a:pPr marL="285750" indent="-285750">
              <a:buAutoNum type="romanLcParenBoth"/>
            </a:pPr>
            <a:r>
              <a:rPr lang="en-US" b="0" i="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(ii) escape from cultivation; for these two pathways the introduced species itself is the traded commodity; </a:t>
            </a:r>
          </a:p>
          <a:p>
            <a:pPr marL="285750" indent="-285750">
              <a:buAutoNum type="romanLcParenBoth"/>
            </a:pPr>
            <a:r>
              <a:rPr lang="en-US" b="0" i="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(iii) contaminant refers to species unintentionally introduced with a commodity; </a:t>
            </a:r>
          </a:p>
          <a:p>
            <a:pPr marL="285750" indent="-285750">
              <a:buAutoNum type="romanLcParenBoth"/>
            </a:pPr>
            <a:r>
              <a:rPr lang="en-US" b="0" i="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(iv) stowaway category includes species unintentionally introduced without association with a commodity.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54B44-624C-436A-B783-E9EAF3FA12E7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1510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i="0" dirty="0" err="1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Geen</a:t>
            </a:r>
            <a:r>
              <a:rPr lang="en-US" b="0" i="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aanwijzingen</a:t>
            </a:r>
            <a:r>
              <a:rPr lang="en-US" b="0" i="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dat</a:t>
            </a:r>
            <a:r>
              <a:rPr lang="en-US" b="0" i="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deze</a:t>
            </a:r>
            <a:r>
              <a:rPr lang="en-US" b="0" i="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 tendenzen </a:t>
            </a:r>
            <a:r>
              <a:rPr lang="en-US" b="0" i="0" dirty="0" err="1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ombuigen</a:t>
            </a:r>
            <a:r>
              <a:rPr lang="en-US" b="0" i="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.</a:t>
            </a:r>
          </a:p>
          <a:p>
            <a:pPr marL="285750" indent="-285750">
              <a:buAutoNum type="romanLcParenBoth"/>
            </a:pPr>
            <a:r>
              <a:rPr lang="en-US" b="0" i="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introduction by release of species that were directly sown into or planted in the wild; </a:t>
            </a:r>
          </a:p>
          <a:p>
            <a:pPr marL="285750" indent="-285750">
              <a:buAutoNum type="romanLcParenBoth"/>
            </a:pPr>
            <a:r>
              <a:rPr lang="en-US" b="0" i="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(ii) escape from cultivation; for these two pathways the introduced species itself is the traded commodity; </a:t>
            </a:r>
          </a:p>
          <a:p>
            <a:pPr marL="285750" indent="-285750">
              <a:buAutoNum type="romanLcParenBoth"/>
            </a:pPr>
            <a:r>
              <a:rPr lang="en-US" b="0" i="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(iii) contaminant refers to species unintentionally introduced with a commodity; </a:t>
            </a:r>
          </a:p>
          <a:p>
            <a:pPr marL="285750" indent="-285750">
              <a:buAutoNum type="romanLcParenBoth"/>
            </a:pPr>
            <a:r>
              <a:rPr lang="en-US" b="0" i="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(iv) stowaway category includes species unintentionally introduced without association with a commodity.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54B44-624C-436A-B783-E9EAF3FA12E7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0222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5209E1-B348-AC45-AB5A-924B6394C6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00C31C3-8D8B-1D42-A7DE-B46964B865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6009BF0-F0D5-D64B-A07D-A99D383EB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37C2B-31F5-A349-8B88-CF64A7A92848}" type="datetimeFigureOut">
              <a:rPr lang="nl-NL" smtClean="0"/>
              <a:t>22-6-2022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9F587F4-CD74-D741-B721-416BDC942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65315FC-BBC2-1444-AD7C-52357E47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E838-06BA-A74E-9E9F-520EDBA3E4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2419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76206B-F5DD-6E49-A92A-BEC973B4B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0C2389E-EE4E-C24D-86F7-8B37FDAD4F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363B1A1-31C6-9D46-AE79-53F12A5EE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37C2B-31F5-A349-8B88-CF64A7A92848}" type="datetimeFigureOut">
              <a:rPr lang="nl-NL" smtClean="0"/>
              <a:t>22-6-2022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94D2846-E2E3-6D47-961A-26EE74C13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AE96AD7-80B3-8249-A353-D55391E62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E838-06BA-A74E-9E9F-520EDBA3E4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1725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B71EB69-8A34-7747-B4C0-211346A0F8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743777E-785A-1C4E-8095-76EA5AC6E0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EEFA497-B98B-4C40-93E3-B61495643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37C2B-31F5-A349-8B88-CF64A7A92848}" type="datetimeFigureOut">
              <a:rPr lang="nl-NL" smtClean="0"/>
              <a:t>22-6-2022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72A172D-46CB-404A-BC52-64537FF1E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D4CCBC-B11F-ED4A-898A-E812FB52A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E838-06BA-A74E-9E9F-520EDBA3E4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0487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DEED81-434E-45D9-A218-054C6922B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98D37DF-8C72-4CE7-9F82-BC3BA28D0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AB50D26-F6E6-4BD9-8977-8A4D265EB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913A4-8EB7-4917-8DC1-7D9C96AA861D}" type="datetimeFigureOut">
              <a:rPr lang="nl-NL" smtClean="0"/>
              <a:t>22-6-2022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3100772-23AA-4F63-BCEB-5D3F60475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85D7F01-F0ED-4382-8D86-AC8A5482B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F5105-1D05-4B31-B4B6-72EEC110652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9521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F47FFE-4ACD-4A75-AF48-D8A24A89C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64539C3-C669-498A-8E5A-4562988C6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C8673CA-454F-42F8-BD5B-D03D89DB7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913A4-8EB7-4917-8DC1-7D9C96AA861D}" type="datetimeFigureOut">
              <a:rPr lang="nl-NL" smtClean="0"/>
              <a:t>22-6-2022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6902B8-5739-42B5-A122-A4E26ABE9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84E922-D45B-45DE-8F68-CF392D0A3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F5105-1D05-4B31-B4B6-72EEC110652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0606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E3B0A2-D576-448C-8CCE-8D5CB6925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3D6E8DC-D1C6-48C3-929A-2E441268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CFF58CF-63D0-48BB-953D-16A05CF1F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913A4-8EB7-4917-8DC1-7D9C96AA861D}" type="datetimeFigureOut">
              <a:rPr lang="nl-NL" smtClean="0"/>
              <a:t>22-6-2022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224476E-8A57-4D2B-9C29-0077C6AB8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0D53BCB-6D10-454B-8208-BE32E4357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F5105-1D05-4B31-B4B6-72EEC110652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6379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9E08B6-5F2A-41AF-8D2B-BF89C62CA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59B34D-6F4D-4834-AE62-DEB646DBC9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FC71069-E236-490A-A909-1E6B34A55F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D039029-38D1-4FE8-A21F-45D43B9EC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913A4-8EB7-4917-8DC1-7D9C96AA861D}" type="datetimeFigureOut">
              <a:rPr lang="nl-NL" smtClean="0"/>
              <a:t>22-6-2022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3F3D914-54CA-47C1-9BFE-7C30E266A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DCDDA9D-FCF9-41AA-997E-ACD2E32A9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F5105-1D05-4B31-B4B6-72EEC110652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06811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963E54-A333-4A9A-A3A0-638F0287C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A5F4CA7-AE65-4233-BF47-136CCED06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761236D-E886-49FD-ACDA-DA19FDB3E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A8B38E3-4DA7-43E8-90FF-E1A81D275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E805D3F-1D8C-4CA0-B0AD-526898ABAA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4478829-AE21-42BC-8344-ECB1DDD7B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913A4-8EB7-4917-8DC1-7D9C96AA861D}" type="datetimeFigureOut">
              <a:rPr lang="nl-NL" smtClean="0"/>
              <a:t>22-6-2022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873E11A-0A73-4C68-9D99-F43C242C7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55427C2-3828-42B7-8DF2-B9F328F94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F5105-1D05-4B31-B4B6-72EEC110652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16296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8833CE-7AA4-47BD-8ABC-157F56D2F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D28B112-1E11-454B-9B74-38CB5B24E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913A4-8EB7-4917-8DC1-7D9C96AA861D}" type="datetimeFigureOut">
              <a:rPr lang="nl-NL" smtClean="0"/>
              <a:t>22-6-2022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81D98F3-0A60-4685-9A3B-0D83F61A3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535C5B-1F15-4F22-91A2-EC7B2B33A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F5105-1D05-4B31-B4B6-72EEC110652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86568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CF9A009-DAE5-40B1-BDE5-FE72033D1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913A4-8EB7-4917-8DC1-7D9C96AA861D}" type="datetimeFigureOut">
              <a:rPr lang="nl-NL" smtClean="0"/>
              <a:t>22-6-2022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B8D3893-5F05-4907-9F86-8AA63B3F5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2E017BD-CE22-48D8-955F-A9A4D69D5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F5105-1D05-4B31-B4B6-72EEC110652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8725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C428D0-8D1F-42F5-B599-81D60B275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134ADEA-810B-4E6F-A585-EE9585C8F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007EDAF-AAD7-48BC-A389-E579143F9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C59C1A0-D5A7-4C5C-982D-7F41EE8EE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913A4-8EB7-4917-8DC1-7D9C96AA861D}" type="datetimeFigureOut">
              <a:rPr lang="nl-NL" smtClean="0"/>
              <a:t>22-6-2022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8C4D5D5-345B-481D-83A8-5A4DD16EF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4915202-2F25-4257-903A-5ABA8FA81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F5105-1D05-4B31-B4B6-72EEC110652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3393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77C5CB-6850-4944-A7EA-AF686677F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A89E5C-6B05-AD47-88DE-710FC6EC4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4E6CF56-9711-FE43-A3D0-911BF3649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37C2B-31F5-A349-8B88-CF64A7A92848}" type="datetimeFigureOut">
              <a:rPr lang="nl-NL" smtClean="0"/>
              <a:t>22-6-2022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1BD8EE-43F2-A447-BDBC-3E1E566C7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7F860A3-B45F-1F43-B04C-BB9D2C9F5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E838-06BA-A74E-9E9F-520EDBA3E4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93993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FA5929-A356-49ED-9B8A-618AD6CB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3A7F3D5-E48D-46E5-B388-CAA05F47DF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C031D4D-48DE-4535-B1EB-021464E91F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53CC28E-5A40-4BBB-9FD2-0399B1A6B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913A4-8EB7-4917-8DC1-7D9C96AA861D}" type="datetimeFigureOut">
              <a:rPr lang="nl-NL" smtClean="0"/>
              <a:t>22-6-2022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2BD30F8-DC44-4386-A092-D3C1D19D0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74C9785-F51B-49E5-88DE-85E43DAA4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F5105-1D05-4B31-B4B6-72EEC110652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51672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B3B3DC-CDEF-4BF3-A9BB-3ACA5B765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0CE2109-C156-478A-83A9-FA8348B7B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FA0978A-ED99-4A50-AB0C-1DB6B57D9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913A4-8EB7-4917-8DC1-7D9C96AA861D}" type="datetimeFigureOut">
              <a:rPr lang="nl-NL" smtClean="0"/>
              <a:t>22-6-2022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39FFBC0-3383-4380-A833-CA94CF73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F5D1A22-6B1D-421D-8F7C-7685F0346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F5105-1D05-4B31-B4B6-72EEC110652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60747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44F19D3-EC15-46F0-B5C5-EE23C14C17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359C66D-EE9B-488D-8644-7B6A124653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791463C-A760-4BFE-AE16-E32614A2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913A4-8EB7-4917-8DC1-7D9C96AA861D}" type="datetimeFigureOut">
              <a:rPr lang="nl-NL" smtClean="0"/>
              <a:t>22-6-2022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F1640F-997F-4273-9F29-0E2B13430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545841B-DAAA-41FF-8677-E826841FF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F5105-1D05-4B31-B4B6-72EEC110652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5641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40F076-2363-3342-8B4C-B82D9D9EA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512833C-D770-C84E-B78C-BF8EF89CF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B8790E-983F-3B47-8DFB-DFE354389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37C2B-31F5-A349-8B88-CF64A7A92848}" type="datetimeFigureOut">
              <a:rPr lang="nl-NL" smtClean="0"/>
              <a:t>22-6-2022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9520DB2-19F5-914F-9C84-FA8C87469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FF9342B-B84C-5040-869C-07FF6E5F8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E838-06BA-A74E-9E9F-520EDBA3E4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8529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FBD1A3-B727-5343-9B0C-860C042AF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8941AC-F81F-344F-BF4D-D0B76DE149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9268162-0506-2A49-8A57-70341FA8C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1EEE07C-B66D-6D4E-865A-3851CC612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37C2B-31F5-A349-8B88-CF64A7A92848}" type="datetimeFigureOut">
              <a:rPr lang="nl-NL" smtClean="0"/>
              <a:t>22-6-2022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21CA18D-8AF4-A846-9470-24CE4907D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CDDD17C-E5F8-A64D-8E08-C41CA5F28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E838-06BA-A74E-9E9F-520EDBA3E4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9417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B133E9-A599-D74E-8370-2E5E6EAB0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8317EDF-5A32-7446-BFAC-83C3845B3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85F581C-7D83-2849-AAC4-651660CA67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4D4F74A-1735-4D45-B14B-F62ACA570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D63301C-99C8-7744-ABF4-65DF814657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FB01AF2-9268-744D-8E19-2C0FB617A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37C2B-31F5-A349-8B88-CF64A7A92848}" type="datetimeFigureOut">
              <a:rPr lang="nl-NL" smtClean="0"/>
              <a:t>22-6-2022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D770C01-ADFE-8C4B-B45E-CBE5DE8E8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44DBDEC-4F52-A24F-BFED-E7BA6229E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E838-06BA-A74E-9E9F-520EDBA3E4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1540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B3BC49-6CDD-BC44-9BBE-F8042BC53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DA5BAF9-1E0E-BC4C-9961-3B0287403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37C2B-31F5-A349-8B88-CF64A7A92848}" type="datetimeFigureOut">
              <a:rPr lang="nl-NL" smtClean="0"/>
              <a:t>22-6-2022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EA101E0-06FD-FC47-89D0-C7462A20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1B44B3D-B06D-2744-8CDB-8F05A904A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E838-06BA-A74E-9E9F-520EDBA3E4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466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A4F1DF9-AB78-C747-8CE3-278F8CE93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37C2B-31F5-A349-8B88-CF64A7A92848}" type="datetimeFigureOut">
              <a:rPr lang="nl-NL" smtClean="0"/>
              <a:t>22-6-2022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E7CAFE7-75EA-E64D-A6C8-AF6B17375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9A3540D-9A61-AE44-B5A6-CF0C9C76D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E838-06BA-A74E-9E9F-520EDBA3E4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05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077A07-5F73-E748-9609-9FDEFA6B1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712AFEE-DBDB-C04D-9FBA-AA024319B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D3A2C30-3A3C-FA42-A89C-243A764042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F069A29-90A0-E045-B99E-ADB09C70F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37C2B-31F5-A349-8B88-CF64A7A92848}" type="datetimeFigureOut">
              <a:rPr lang="nl-NL" smtClean="0"/>
              <a:t>22-6-2022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7FB9B9E-82F2-A343-BFF3-99D84711A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AA3907F-0DFD-C341-9F4B-17982A59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E838-06BA-A74E-9E9F-520EDBA3E4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3642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74CE5C-B91A-F647-ACB5-AA064D7E1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453B191-E4D0-964A-8B6E-54DF5F0591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778D58D-791E-9944-8998-7DCFF8C37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AE25D11-B113-4B4A-8872-A54CC4DDF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37C2B-31F5-A349-8B88-CF64A7A92848}" type="datetimeFigureOut">
              <a:rPr lang="nl-NL" smtClean="0"/>
              <a:t>22-6-2022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CC19124-0819-BD47-8D2A-F010CE1E8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19A21B8-EE92-434A-A988-C59B53081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E838-06BA-A74E-9E9F-520EDBA3E4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263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78FAD56-23C7-C844-BC27-D2728DB45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86CE156-0A4E-8040-97AE-E553B9122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19EAF1-988D-1C41-AEE0-735DDF1C7D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37C2B-31F5-A349-8B88-CF64A7A92848}" type="datetimeFigureOut">
              <a:rPr lang="nl-NL" smtClean="0"/>
              <a:t>22-6-2022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84D1CFA-C997-054C-94D5-42DF31CEA3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58EC46-9C1B-6E46-B0D8-BA440CE86C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FE838-06BA-A74E-9E9F-520EDBA3E4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4787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83F5583-0ADA-4F51-8C11-E69501D56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6D67D93-2CC5-4380-9523-8DEAFCB99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2671F0A-6B54-4B54-A98A-35DBB8D7A2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913A4-8EB7-4917-8DC1-7D9C96AA861D}" type="datetimeFigureOut">
              <a:rPr lang="nl-NL" smtClean="0"/>
              <a:t>22-6-2022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38F0937-03AF-475B-999B-9F3F34ACE7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22BFC44-3D55-4167-B80B-9F0D6225CE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F5105-1D05-4B31-B4B6-72EEC110652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9000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laagsoorten.nl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8.png"/><Relationship Id="rId18" Type="http://schemas.openxmlformats.org/officeDocument/2006/relationships/image" Target="../media/image80.png"/><Relationship Id="rId26" Type="http://schemas.openxmlformats.org/officeDocument/2006/relationships/slide" Target="slide5.xml"/><Relationship Id="rId3" Type="http://schemas.openxmlformats.org/officeDocument/2006/relationships/image" Target="../media/image4.jpeg"/><Relationship Id="rId21" Type="http://schemas.openxmlformats.org/officeDocument/2006/relationships/image" Target="../media/image90.png"/><Relationship Id="rId7" Type="http://schemas.openxmlformats.org/officeDocument/2006/relationships/image" Target="../media/image6.png"/><Relationship Id="rId12" Type="http://schemas.openxmlformats.org/officeDocument/2006/relationships/image" Target="../media/image70.png"/><Relationship Id="rId17" Type="http://schemas.openxmlformats.org/officeDocument/2006/relationships/slide" Target="slide24.xml"/><Relationship Id="rId25" Type="http://schemas.openxmlformats.org/officeDocument/2006/relationships/image" Target="../media/image11.png"/><Relationship Id="rId2" Type="http://schemas.openxmlformats.org/officeDocument/2006/relationships/image" Target="../media/image2.png"/><Relationship Id="rId20" Type="http://schemas.openxmlformats.org/officeDocument/2006/relationships/slide" Target="slide28.xml"/><Relationship Id="rId29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slide" Target="slide21.xml"/><Relationship Id="rId24" Type="http://schemas.openxmlformats.org/officeDocument/2006/relationships/image" Target="../media/image100.png"/><Relationship Id="rId5" Type="http://schemas.openxmlformats.org/officeDocument/2006/relationships/slide" Target="slide12.xml"/><Relationship Id="rId23" Type="http://schemas.openxmlformats.org/officeDocument/2006/relationships/slide" Target="slide30.xml"/><Relationship Id="rId28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60.png"/><Relationship Id="rId22" Type="http://schemas.openxmlformats.org/officeDocument/2006/relationships/image" Target="../media/image10.png"/><Relationship Id="rId27" Type="http://schemas.openxmlformats.org/officeDocument/2006/relationships/image" Target="../media/image110.png"/><Relationship Id="rId30" Type="http://schemas.openxmlformats.org/officeDocument/2006/relationships/image" Target="../media/image1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E08A16-B8C1-344D-834C-5D339081E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6807" y="173040"/>
            <a:ext cx="8346558" cy="1262356"/>
          </a:xfrm>
        </p:spPr>
        <p:txBody>
          <a:bodyPr>
            <a:normAutofit/>
          </a:bodyPr>
          <a:lstStyle/>
          <a:p>
            <a:r>
              <a:rPr lang="nl-NL" sz="7200" b="1" dirty="0">
                <a:solidFill>
                  <a:schemeClr val="bg1"/>
                </a:solidFill>
                <a:latin typeface="+mn-lt"/>
              </a:rPr>
              <a:t>Exotenproblematiek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28467E4-340E-7242-9071-DE468086EA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1600" y="2307264"/>
            <a:ext cx="7060019" cy="3710763"/>
          </a:xfrm>
        </p:spPr>
        <p:txBody>
          <a:bodyPr>
            <a:normAutofit lnSpcReduction="10000"/>
          </a:bodyPr>
          <a:lstStyle/>
          <a:p>
            <a:r>
              <a:rPr lang="nl-NL" sz="6000" b="1" i="1" dirty="0">
                <a:solidFill>
                  <a:srgbClr val="EB8D00"/>
                </a:solidFill>
              </a:rPr>
              <a:t>Nieuwe </a:t>
            </a:r>
            <a:r>
              <a:rPr lang="nl-NL" sz="6000" b="1" i="1" dirty="0">
                <a:solidFill>
                  <a:srgbClr val="009982"/>
                </a:solidFill>
              </a:rPr>
              <a:t>Soorten</a:t>
            </a:r>
            <a:br>
              <a:rPr lang="nl-NL" sz="200" b="1" i="1" dirty="0">
                <a:solidFill>
                  <a:srgbClr val="009982"/>
                </a:solidFill>
              </a:rPr>
            </a:br>
            <a:br>
              <a:rPr lang="nl-NL" sz="200" b="1" i="1" dirty="0">
                <a:solidFill>
                  <a:srgbClr val="009982"/>
                </a:solidFill>
              </a:rPr>
            </a:br>
            <a:br>
              <a:rPr lang="nl-NL" sz="200" b="1" i="1" dirty="0">
                <a:solidFill>
                  <a:srgbClr val="009982"/>
                </a:solidFill>
              </a:rPr>
            </a:br>
            <a:br>
              <a:rPr lang="nl-NL" sz="200" b="1" i="1" dirty="0">
                <a:solidFill>
                  <a:srgbClr val="009982"/>
                </a:solidFill>
              </a:rPr>
            </a:br>
            <a:br>
              <a:rPr lang="nl-NL" sz="200" b="1" i="1" dirty="0">
                <a:solidFill>
                  <a:srgbClr val="009982"/>
                </a:solidFill>
              </a:rPr>
            </a:br>
            <a:br>
              <a:rPr lang="nl-NL" sz="200" b="1" dirty="0">
                <a:solidFill>
                  <a:srgbClr val="009982"/>
                </a:solidFill>
              </a:rPr>
            </a:br>
            <a:br>
              <a:rPr lang="nl-NL" sz="200" b="1" dirty="0">
                <a:solidFill>
                  <a:srgbClr val="009982"/>
                </a:solidFill>
              </a:rPr>
            </a:br>
            <a:br>
              <a:rPr lang="nl-NL" sz="200" b="1" dirty="0">
                <a:solidFill>
                  <a:srgbClr val="009982"/>
                </a:solidFill>
              </a:rPr>
            </a:br>
            <a:br>
              <a:rPr lang="nl-NL" sz="200" b="1" dirty="0">
                <a:solidFill>
                  <a:srgbClr val="009982"/>
                </a:solidFill>
              </a:rPr>
            </a:br>
            <a:br>
              <a:rPr lang="nl-NL" sz="200" b="1" dirty="0">
                <a:solidFill>
                  <a:srgbClr val="009982"/>
                </a:solidFill>
              </a:rPr>
            </a:br>
            <a:br>
              <a:rPr lang="nl-NL" sz="3200" b="1" dirty="0">
                <a:solidFill>
                  <a:srgbClr val="009982"/>
                </a:solidFill>
              </a:rPr>
            </a:br>
            <a:r>
              <a:rPr lang="nl-NL" sz="6000" b="1" dirty="0">
                <a:solidFill>
                  <a:srgbClr val="009982"/>
                </a:solidFill>
              </a:rPr>
              <a:t>verleden, </a:t>
            </a:r>
            <a:br>
              <a:rPr lang="nl-NL" sz="6000" b="1" dirty="0">
                <a:solidFill>
                  <a:srgbClr val="009982"/>
                </a:solidFill>
              </a:rPr>
            </a:br>
            <a:r>
              <a:rPr lang="nl-NL" sz="6000" b="1" dirty="0">
                <a:solidFill>
                  <a:srgbClr val="009982"/>
                </a:solidFill>
              </a:rPr>
              <a:t>heden en</a:t>
            </a:r>
            <a:br>
              <a:rPr lang="nl-NL" sz="6000" b="1" dirty="0">
                <a:solidFill>
                  <a:srgbClr val="009982"/>
                </a:solidFill>
              </a:rPr>
            </a:br>
            <a:r>
              <a:rPr lang="nl-NL" sz="6000" b="1" dirty="0">
                <a:solidFill>
                  <a:srgbClr val="EB8D00"/>
                </a:solidFill>
              </a:rPr>
              <a:t>toekomst </a:t>
            </a: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1878B7AB-3290-4F35-BF6B-785C224B10F4}"/>
              </a:ext>
            </a:extLst>
          </p:cNvPr>
          <p:cNvSpPr txBox="1">
            <a:spLocks/>
          </p:cNvSpPr>
          <p:nvPr/>
        </p:nvSpPr>
        <p:spPr>
          <a:xfrm>
            <a:off x="3626806" y="6453958"/>
            <a:ext cx="6325267" cy="3102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1300" b="1" dirty="0">
                <a:solidFill>
                  <a:srgbClr val="009982"/>
                </a:solidFill>
              </a:rPr>
              <a:t>LIFE </a:t>
            </a:r>
            <a:r>
              <a:rPr lang="nl-NL" sz="1300" b="1" dirty="0" err="1">
                <a:solidFill>
                  <a:srgbClr val="009982"/>
                </a:solidFill>
              </a:rPr>
              <a:t>Resilias</a:t>
            </a:r>
            <a:r>
              <a:rPr lang="nl-NL" sz="1300" b="1" dirty="0">
                <a:solidFill>
                  <a:srgbClr val="009982"/>
                </a:solidFill>
              </a:rPr>
              <a:t> heeft financiering ontvangen van het LIFE-programma van de Europese Unie.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B731920-DAC9-19EE-B935-D500CEF23AEF}"/>
              </a:ext>
            </a:extLst>
          </p:cNvPr>
          <p:cNvSpPr txBox="1"/>
          <p:nvPr/>
        </p:nvSpPr>
        <p:spPr>
          <a:xfrm>
            <a:off x="1362255" y="3244334"/>
            <a:ext cx="2175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7F3D3F"/>
                </a:solidFill>
              </a:rPr>
              <a:t>Bart Nyssen</a:t>
            </a:r>
          </a:p>
        </p:txBody>
      </p:sp>
    </p:spTree>
    <p:extLst>
      <p:ext uri="{BB962C8B-B14F-4D97-AF65-F5344CB8AC3E}">
        <p14:creationId xmlns:p14="http://schemas.microsoft.com/office/powerpoint/2010/main" val="1749532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6C63A7D-801F-4B5B-922D-FEACBD183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9944" y="2083981"/>
            <a:ext cx="9888279" cy="38596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200" b="1" dirty="0">
                <a:solidFill>
                  <a:srgbClr val="EB8D00"/>
                </a:solidFill>
              </a:rPr>
              <a:t>Nieuwe soorten verwerven hun plek in bestaande ecosystemen. De beuk als voorbeeld:</a:t>
            </a:r>
          </a:p>
          <a:p>
            <a:r>
              <a:rPr lang="nl-NL" sz="3200" dirty="0">
                <a:solidFill>
                  <a:srgbClr val="7F3D3F"/>
                </a:solidFill>
              </a:rPr>
              <a:t>Gedurende 5000 jaren (9000-4000 jaren geleden) bestond bos uit eik, iep, linde, es, …. </a:t>
            </a:r>
          </a:p>
          <a:p>
            <a:r>
              <a:rPr lang="nl-NL" sz="3200" dirty="0">
                <a:solidFill>
                  <a:srgbClr val="7F3D3F"/>
                </a:solidFill>
              </a:rPr>
              <a:t>4000 jaren geleden: beuk vestigt zich in het bos geholpen door het bevorderen van eik (licht bos). </a:t>
            </a:r>
          </a:p>
          <a:p>
            <a:r>
              <a:rPr lang="nl-NL" sz="3200" dirty="0">
                <a:solidFill>
                  <a:srgbClr val="7F3D3F"/>
                </a:solidFill>
              </a:rPr>
              <a:t>Beuk breidt uit en wordt dominante boomsoort.</a:t>
            </a:r>
          </a:p>
          <a:p>
            <a:pPr marL="0" indent="0">
              <a:buNone/>
            </a:pPr>
            <a:endParaRPr lang="nl-NL" sz="3200" dirty="0">
              <a:solidFill>
                <a:srgbClr val="7F3D3F"/>
              </a:solidFill>
            </a:endParaRPr>
          </a:p>
          <a:p>
            <a:pPr marL="0" indent="0">
              <a:buNone/>
            </a:pPr>
            <a:endParaRPr lang="nl-NL" sz="3200" b="1" dirty="0">
              <a:solidFill>
                <a:srgbClr val="009982"/>
              </a:solidFill>
            </a:endParaRPr>
          </a:p>
          <a:p>
            <a:pPr marL="0" indent="0">
              <a:buNone/>
            </a:pPr>
            <a:endParaRPr lang="nl-NL" sz="3200" b="1" dirty="0">
              <a:solidFill>
                <a:srgbClr val="009982"/>
              </a:solidFill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3F8ACFA-8ED9-4DEB-AE2D-5ADC056A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944" y="365125"/>
            <a:ext cx="9888279" cy="1325563"/>
          </a:xfrm>
        </p:spPr>
        <p:txBody>
          <a:bodyPr>
            <a:normAutofit/>
          </a:bodyPr>
          <a:lstStyle/>
          <a:p>
            <a:r>
              <a:rPr lang="nl-NL" sz="4500" b="1" dirty="0">
                <a:solidFill>
                  <a:srgbClr val="009982"/>
                </a:solidFill>
                <a:latin typeface="+mn-lt"/>
              </a:rPr>
              <a:t>Ecosystemen vangen nieuwkomers op</a:t>
            </a:r>
          </a:p>
        </p:txBody>
      </p:sp>
    </p:spTree>
    <p:extLst>
      <p:ext uri="{BB962C8B-B14F-4D97-AF65-F5344CB8AC3E}">
        <p14:creationId xmlns:p14="http://schemas.microsoft.com/office/powerpoint/2010/main" val="3048738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6C63A7D-801F-4B5B-922D-FEACBD183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9944" y="2083981"/>
            <a:ext cx="9888279" cy="38596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3200" dirty="0">
              <a:solidFill>
                <a:srgbClr val="7F3D3F"/>
              </a:solidFill>
            </a:endParaRPr>
          </a:p>
          <a:p>
            <a:pPr marL="0" indent="0">
              <a:buNone/>
            </a:pPr>
            <a:endParaRPr lang="nl-NL" sz="3200" b="1" dirty="0">
              <a:solidFill>
                <a:srgbClr val="009982"/>
              </a:solidFill>
            </a:endParaRPr>
          </a:p>
          <a:p>
            <a:pPr marL="0" indent="0">
              <a:buNone/>
            </a:pPr>
            <a:endParaRPr lang="nl-NL" sz="3200" b="1" dirty="0">
              <a:solidFill>
                <a:srgbClr val="009982"/>
              </a:solidFill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3F8ACFA-8ED9-4DEB-AE2D-5ADC056A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576" y="-102708"/>
            <a:ext cx="9888279" cy="1325563"/>
          </a:xfrm>
        </p:spPr>
        <p:txBody>
          <a:bodyPr>
            <a:normAutofit/>
          </a:bodyPr>
          <a:lstStyle/>
          <a:p>
            <a:r>
              <a:rPr lang="nl-NL" sz="4500" b="1" dirty="0">
                <a:solidFill>
                  <a:srgbClr val="009982"/>
                </a:solidFill>
                <a:latin typeface="+mn-lt"/>
              </a:rPr>
              <a:t>Ecosystemen vangen nieuwkomers op</a:t>
            </a:r>
          </a:p>
        </p:txBody>
      </p:sp>
      <p:pic>
        <p:nvPicPr>
          <p:cNvPr id="9" name="Afbeelding 8" descr="Afbeelding met boom, buiten, plant, gras&#10;&#10;Automatisch gegenereerde beschrijving">
            <a:extLst>
              <a:ext uri="{FF2B5EF4-FFF2-40B4-BE49-F238E27FC236}">
                <a16:creationId xmlns:a16="http://schemas.microsoft.com/office/drawing/2014/main" id="{DDFBE0E6-DC3E-AE78-38A8-E0AEFF947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9960" y="914401"/>
            <a:ext cx="10602376" cy="4890977"/>
          </a:xfrm>
          <a:prstGeom prst="rect">
            <a:avLst/>
          </a:prstGeom>
        </p:spPr>
      </p:pic>
      <p:pic>
        <p:nvPicPr>
          <p:cNvPr id="11" name="Afbeelding 10" descr="Afbeelding met boom, buiten, plant, bos&#10;&#10;Automatisch gegenereerde beschrijving">
            <a:extLst>
              <a:ext uri="{FF2B5EF4-FFF2-40B4-BE49-F238E27FC236}">
                <a16:creationId xmlns:a16="http://schemas.microsoft.com/office/drawing/2014/main" id="{1691FBAA-8566-D867-9ADC-7A183175B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77622" y="914400"/>
            <a:ext cx="10602376" cy="489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7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5E1A7BF7-94B0-D0F5-522B-7EC385242B29}"/>
              </a:ext>
            </a:extLst>
          </p:cNvPr>
          <p:cNvSpPr txBox="1"/>
          <p:nvPr/>
        </p:nvSpPr>
        <p:spPr>
          <a:xfrm>
            <a:off x="-9236" y="2828835"/>
            <a:ext cx="12201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1" i="1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2 aantal soorten neemt toe</a:t>
            </a:r>
          </a:p>
        </p:txBody>
      </p:sp>
    </p:spTree>
    <p:extLst>
      <p:ext uri="{BB962C8B-B14F-4D97-AF65-F5344CB8AC3E}">
        <p14:creationId xmlns:p14="http://schemas.microsoft.com/office/powerpoint/2010/main" val="1721421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F3F8ACFA-8ED9-4DEB-AE2D-5ADC056A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432" y="365125"/>
            <a:ext cx="10641791" cy="1325563"/>
          </a:xfrm>
        </p:spPr>
        <p:txBody>
          <a:bodyPr>
            <a:normAutofit fontScale="90000"/>
          </a:bodyPr>
          <a:lstStyle/>
          <a:p>
            <a:r>
              <a:rPr lang="nl-NL" sz="4500" b="1" dirty="0">
                <a:solidFill>
                  <a:srgbClr val="009982"/>
                </a:solidFill>
                <a:latin typeface="+mn-lt"/>
              </a:rPr>
              <a:t>Nieuwe boomsoorten als voorbeeld (Europa)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612089D-E64E-6086-7485-684AC0406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00" y="1506061"/>
            <a:ext cx="8458200" cy="4414838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2562261E-F1A8-E578-C02F-D07A3BC0B8D2}"/>
              </a:ext>
            </a:extLst>
          </p:cNvPr>
          <p:cNvSpPr txBox="1"/>
          <p:nvPr/>
        </p:nvSpPr>
        <p:spPr>
          <a:xfrm>
            <a:off x="2854960" y="6182509"/>
            <a:ext cx="66344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/>
              <a:t>Krumm, F. and L. </a:t>
            </a:r>
            <a:r>
              <a:rPr lang="en-US" sz="1400" i="1" dirty="0" err="1"/>
              <a:t>Vítková</a:t>
            </a:r>
            <a:r>
              <a:rPr lang="en-US" sz="1400" i="1" dirty="0"/>
              <a:t> (2016). </a:t>
            </a:r>
            <a:r>
              <a:rPr lang="en-US" sz="1400" i="1" u="sng" dirty="0"/>
              <a:t>Introduced tree species in European forests: opportunities and challenges, European Forest Institute.</a:t>
            </a:r>
            <a:endParaRPr lang="nl-NL" sz="1400" i="1" dirty="0"/>
          </a:p>
        </p:txBody>
      </p:sp>
    </p:spTree>
    <p:extLst>
      <p:ext uri="{BB962C8B-B14F-4D97-AF65-F5344CB8AC3E}">
        <p14:creationId xmlns:p14="http://schemas.microsoft.com/office/powerpoint/2010/main" val="599709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6C63A7D-801F-4B5B-922D-FEACBD183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9944" y="2865120"/>
            <a:ext cx="5635255" cy="307848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rgbClr val="EB8D00"/>
                </a:solidFill>
              </a:rPr>
              <a:t>Constante toename sinds 1900</a:t>
            </a:r>
          </a:p>
          <a:p>
            <a:r>
              <a:rPr lang="nl-NL" sz="3200" dirty="0">
                <a:solidFill>
                  <a:srgbClr val="009982"/>
                </a:solidFill>
              </a:rPr>
              <a:t>Lichte stijging na 1980</a:t>
            </a:r>
          </a:p>
          <a:p>
            <a:r>
              <a:rPr lang="nl-NL" sz="3200" dirty="0">
                <a:solidFill>
                  <a:srgbClr val="7F3D3F"/>
                </a:solidFill>
              </a:rPr>
              <a:t>Zowel te water als op land</a:t>
            </a:r>
          </a:p>
          <a:p>
            <a:pPr marL="0" indent="0">
              <a:buNone/>
            </a:pPr>
            <a:endParaRPr lang="nl-NL" sz="3200" b="1" dirty="0">
              <a:solidFill>
                <a:srgbClr val="009982"/>
              </a:solidFill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3F8ACFA-8ED9-4DEB-AE2D-5ADC056A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432" y="365125"/>
            <a:ext cx="10641791" cy="1325563"/>
          </a:xfrm>
        </p:spPr>
        <p:txBody>
          <a:bodyPr>
            <a:normAutofit/>
          </a:bodyPr>
          <a:lstStyle/>
          <a:p>
            <a:r>
              <a:rPr lang="nl-NL" sz="4500" b="1" dirty="0">
                <a:solidFill>
                  <a:srgbClr val="009982"/>
                </a:solidFill>
                <a:latin typeface="+mn-lt"/>
              </a:rPr>
              <a:t>Aantal soorten neemt toe</a:t>
            </a:r>
          </a:p>
        </p:txBody>
      </p:sp>
      <p:pic>
        <p:nvPicPr>
          <p:cNvPr id="4098" name="Picture 2" descr="Exoten in Nederland 1900-2015 | Compendium voor de Leefomgeving">
            <a:extLst>
              <a:ext uri="{FF2B5EF4-FFF2-40B4-BE49-F238E27FC236}">
                <a16:creationId xmlns:a16="http://schemas.microsoft.com/office/drawing/2014/main" id="{515AB434-D7A2-5E72-C741-C95823D9AC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832725" y="0"/>
            <a:ext cx="4359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304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6C63A7D-801F-4B5B-922D-FEACBD183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120" y="2165261"/>
            <a:ext cx="4216400" cy="385961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l-NL" sz="3200" b="1" dirty="0">
                <a:solidFill>
                  <a:srgbClr val="EB8D00"/>
                </a:solidFill>
              </a:rPr>
              <a:t>Release: gewild geïntroduceerd</a:t>
            </a:r>
          </a:p>
          <a:p>
            <a:pPr marL="0" indent="0">
              <a:buNone/>
            </a:pPr>
            <a:r>
              <a:rPr lang="nl-NL" sz="3200" b="1" dirty="0">
                <a:solidFill>
                  <a:srgbClr val="009982"/>
                </a:solidFill>
              </a:rPr>
              <a:t>Escape: ontsnapt na gewilde introductie </a:t>
            </a:r>
          </a:p>
          <a:p>
            <a:pPr marL="0" indent="0">
              <a:buNone/>
            </a:pPr>
            <a:r>
              <a:rPr lang="nl-NL" sz="3200" b="1" dirty="0" err="1">
                <a:solidFill>
                  <a:srgbClr val="7F3D3F"/>
                </a:solidFill>
              </a:rPr>
              <a:t>Contaminant:begeleider</a:t>
            </a:r>
            <a:r>
              <a:rPr lang="nl-NL" sz="3200" b="1" dirty="0">
                <a:solidFill>
                  <a:srgbClr val="7F3D3F"/>
                </a:solidFill>
              </a:rPr>
              <a:t> van vervoerde waren</a:t>
            </a:r>
          </a:p>
          <a:p>
            <a:pPr marL="0" indent="0">
              <a:buNone/>
            </a:pPr>
            <a:r>
              <a:rPr lang="nl-NL" sz="3200" b="1" dirty="0" err="1">
                <a:solidFill>
                  <a:srgbClr val="EB8D00"/>
                </a:solidFill>
              </a:rPr>
              <a:t>Stowaway</a:t>
            </a:r>
            <a:r>
              <a:rPr lang="nl-NL" sz="3200" b="1" dirty="0">
                <a:solidFill>
                  <a:srgbClr val="EB8D00"/>
                </a:solidFill>
              </a:rPr>
              <a:t>: ‘verstekeling’ tijdens transport</a:t>
            </a:r>
          </a:p>
          <a:p>
            <a:pPr marL="0" indent="0">
              <a:buNone/>
            </a:pPr>
            <a:endParaRPr lang="nl-NL" sz="3200" dirty="0"/>
          </a:p>
          <a:p>
            <a:pPr marL="0" indent="0">
              <a:buNone/>
            </a:pPr>
            <a:endParaRPr lang="nl-NL" sz="3200" b="1" dirty="0">
              <a:solidFill>
                <a:srgbClr val="009982"/>
              </a:solidFill>
            </a:endParaRPr>
          </a:p>
          <a:p>
            <a:pPr marL="0" indent="0">
              <a:buNone/>
            </a:pPr>
            <a:endParaRPr lang="nl-NL" sz="3200" b="1" dirty="0">
              <a:solidFill>
                <a:srgbClr val="009982"/>
              </a:solidFill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3F8ACFA-8ED9-4DEB-AE2D-5ADC056A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65125"/>
            <a:ext cx="11009424" cy="1325563"/>
          </a:xfrm>
        </p:spPr>
        <p:txBody>
          <a:bodyPr>
            <a:normAutofit/>
          </a:bodyPr>
          <a:lstStyle/>
          <a:p>
            <a:r>
              <a:rPr lang="nl-NL" sz="4500" b="1" dirty="0">
                <a:solidFill>
                  <a:srgbClr val="009982"/>
                </a:solidFill>
                <a:latin typeface="+mn-lt"/>
              </a:rPr>
              <a:t>Migratie </a:t>
            </a:r>
            <a:r>
              <a:rPr lang="nl-NL" sz="4500" b="1" dirty="0" err="1">
                <a:solidFill>
                  <a:srgbClr val="009982"/>
                </a:solidFill>
                <a:latin typeface="+mn-lt"/>
              </a:rPr>
              <a:t>path</a:t>
            </a:r>
            <a:r>
              <a:rPr lang="nl-NL" sz="4500" b="1" dirty="0">
                <a:solidFill>
                  <a:srgbClr val="009982"/>
                </a:solidFill>
                <a:latin typeface="+mn-lt"/>
              </a:rPr>
              <a:t> </a:t>
            </a:r>
            <a:r>
              <a:rPr lang="nl-NL" sz="4500" b="1" dirty="0" err="1">
                <a:solidFill>
                  <a:srgbClr val="009982"/>
                </a:solidFill>
                <a:latin typeface="+mn-lt"/>
              </a:rPr>
              <a:t>ways</a:t>
            </a:r>
            <a:endParaRPr lang="nl-NL" sz="4500" b="1" dirty="0">
              <a:solidFill>
                <a:srgbClr val="009982"/>
              </a:solidFill>
              <a:latin typeface="+mn-lt"/>
            </a:endParaRPr>
          </a:p>
        </p:txBody>
      </p:sp>
      <p:pic>
        <p:nvPicPr>
          <p:cNvPr id="3076" name="Picture 4" descr="Fig. 1">
            <a:extLst>
              <a:ext uri="{FF2B5EF4-FFF2-40B4-BE49-F238E27FC236}">
                <a16:creationId xmlns:a16="http://schemas.microsoft.com/office/drawing/2014/main" id="{5F311E5E-508B-335D-278C-B83D4DC60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7" y="0"/>
            <a:ext cx="6869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297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F3F8ACFA-8ED9-4DEB-AE2D-5ADC056A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221" y="-126534"/>
            <a:ext cx="8211413" cy="1325563"/>
          </a:xfrm>
        </p:spPr>
        <p:txBody>
          <a:bodyPr>
            <a:normAutofit/>
          </a:bodyPr>
          <a:lstStyle/>
          <a:p>
            <a:r>
              <a:rPr lang="nl-NL" sz="4500" b="1" dirty="0">
                <a:solidFill>
                  <a:srgbClr val="009982"/>
                </a:solidFill>
                <a:latin typeface="+mn-lt"/>
              </a:rPr>
              <a:t>Wat biedt de toekomst ?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30BAE99-6085-6032-D884-D084B5FDE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292" y="1199029"/>
            <a:ext cx="6667500" cy="484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09F078E2-CC5C-9262-FD9F-4408A9430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3813" y="6285567"/>
            <a:ext cx="7442240" cy="41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nl-NL" sz="1059" dirty="0" err="1"/>
              <a:t>Pyšek</a:t>
            </a:r>
            <a:r>
              <a:rPr lang="en-US" altLang="nl-NL" sz="1059" dirty="0"/>
              <a:t> P, </a:t>
            </a:r>
            <a:r>
              <a:rPr lang="en-US" altLang="nl-NL" sz="1059" dirty="0" err="1"/>
              <a:t>Jarošík</a:t>
            </a:r>
            <a:r>
              <a:rPr lang="en-US" altLang="nl-NL" sz="1059" dirty="0"/>
              <a:t> V, </a:t>
            </a:r>
            <a:r>
              <a:rPr lang="en-US" altLang="nl-NL" sz="1059" dirty="0" err="1"/>
              <a:t>Pergl</a:t>
            </a:r>
            <a:r>
              <a:rPr lang="en-US" altLang="nl-NL" sz="1059" dirty="0"/>
              <a:t> J (2011) Alien Plants Introduced by Different Pathways Differ in Invasion Success: Unintentional Introductions as a Threat to Natural Areas. PLOS ONE 6(9): e24890. https://doi.org/10.1371/journal.pone.0024890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BB764C4A-DC05-D862-C733-B6091EF27A94}"/>
              </a:ext>
            </a:extLst>
          </p:cNvPr>
          <p:cNvSpPr txBox="1"/>
          <p:nvPr/>
        </p:nvSpPr>
        <p:spPr>
          <a:xfrm>
            <a:off x="8284330" y="1314273"/>
            <a:ext cx="351593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rgbClr val="7F3D3F"/>
                </a:solidFill>
              </a:rPr>
              <a:t>Escape </a:t>
            </a:r>
          </a:p>
          <a:p>
            <a:r>
              <a:rPr lang="nl-NL" sz="2400" dirty="0">
                <a:solidFill>
                  <a:srgbClr val="EB8D00"/>
                </a:solidFill>
              </a:rPr>
              <a:t>Contaminant</a:t>
            </a:r>
          </a:p>
          <a:p>
            <a:endParaRPr lang="nl-NL" sz="2400" dirty="0">
              <a:solidFill>
                <a:srgbClr val="202020"/>
              </a:solidFill>
            </a:endParaRPr>
          </a:p>
          <a:p>
            <a:endParaRPr lang="nl-NL" sz="2400" dirty="0">
              <a:solidFill>
                <a:srgbClr val="202020"/>
              </a:solidFill>
            </a:endParaRPr>
          </a:p>
          <a:p>
            <a:r>
              <a:rPr lang="nl-NL" sz="2400" dirty="0">
                <a:solidFill>
                  <a:srgbClr val="202020"/>
                </a:solidFill>
              </a:rPr>
              <a:t> </a:t>
            </a:r>
          </a:p>
          <a:p>
            <a:r>
              <a:rPr lang="nl-NL" sz="2400" dirty="0" err="1">
                <a:solidFill>
                  <a:srgbClr val="EB8D00"/>
                </a:solidFill>
              </a:rPr>
              <a:t>Stowaway</a:t>
            </a:r>
            <a:endParaRPr lang="nl-NL" sz="2400" dirty="0">
              <a:solidFill>
                <a:srgbClr val="EB8D00"/>
              </a:solidFill>
            </a:endParaRPr>
          </a:p>
          <a:p>
            <a:endParaRPr lang="nl-NL" sz="2400" dirty="0">
              <a:solidFill>
                <a:srgbClr val="202020"/>
              </a:solidFill>
            </a:endParaRPr>
          </a:p>
          <a:p>
            <a:endParaRPr lang="nl-NL" sz="2400" dirty="0">
              <a:solidFill>
                <a:srgbClr val="202020"/>
              </a:solidFill>
            </a:endParaRPr>
          </a:p>
          <a:p>
            <a:r>
              <a:rPr lang="nl-NL" sz="2400" dirty="0">
                <a:solidFill>
                  <a:srgbClr val="009982"/>
                </a:solidFill>
              </a:rPr>
              <a:t>Release</a:t>
            </a:r>
          </a:p>
          <a:p>
            <a:endParaRPr lang="nl-NL" sz="2400" dirty="0">
              <a:solidFill>
                <a:srgbClr val="009982"/>
              </a:solidFill>
            </a:endParaRPr>
          </a:p>
          <a:p>
            <a:r>
              <a:rPr lang="nl-NL" sz="2400" b="1" i="1" dirty="0">
                <a:latin typeface="+mn-lt"/>
              </a:rPr>
              <a:t>Migratie </a:t>
            </a:r>
            <a:r>
              <a:rPr lang="nl-NL" sz="2400" b="1" i="1" dirty="0" err="1">
                <a:latin typeface="+mn-lt"/>
              </a:rPr>
              <a:t>path</a:t>
            </a:r>
            <a:r>
              <a:rPr lang="nl-NL" sz="2400" b="1" i="1" dirty="0">
                <a:latin typeface="+mn-lt"/>
              </a:rPr>
              <a:t> </a:t>
            </a:r>
            <a:r>
              <a:rPr lang="nl-NL" sz="2400" b="1" i="1" dirty="0" err="1">
                <a:latin typeface="+mn-lt"/>
              </a:rPr>
              <a:t>ways</a:t>
            </a:r>
            <a:r>
              <a:rPr lang="nl-NL" sz="2400" b="1" i="1" dirty="0">
                <a:latin typeface="+mn-lt"/>
              </a:rPr>
              <a:t> van nieuwe soorten in Tsjechië</a:t>
            </a:r>
            <a:endParaRPr lang="nl-NL" sz="2400" b="1" i="1" dirty="0"/>
          </a:p>
        </p:txBody>
      </p:sp>
    </p:spTree>
    <p:extLst>
      <p:ext uri="{BB962C8B-B14F-4D97-AF65-F5344CB8AC3E}">
        <p14:creationId xmlns:p14="http://schemas.microsoft.com/office/powerpoint/2010/main" val="1190865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F3F8ACFA-8ED9-4DEB-AE2D-5ADC056A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221" y="-126534"/>
            <a:ext cx="8211413" cy="1325563"/>
          </a:xfrm>
        </p:spPr>
        <p:txBody>
          <a:bodyPr>
            <a:normAutofit/>
          </a:bodyPr>
          <a:lstStyle/>
          <a:p>
            <a:r>
              <a:rPr lang="nl-NL" sz="4500" b="1" dirty="0">
                <a:solidFill>
                  <a:srgbClr val="009982"/>
                </a:solidFill>
                <a:latin typeface="+mn-lt"/>
              </a:rPr>
              <a:t>Wat de toekomst biedt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09F078E2-CC5C-9262-FD9F-4408A9430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3813" y="6054903"/>
            <a:ext cx="744224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nl-NL" sz="1400" i="1" dirty="0">
                <a:hlinkClick r:id="rId4"/>
              </a:rPr>
              <a:t>www.plaagsoorten.nl</a:t>
            </a:r>
            <a:endParaRPr lang="nl-NL" sz="1400" i="1" dirty="0"/>
          </a:p>
          <a:p>
            <a:r>
              <a:rPr lang="fr-FR" sz="1400" i="1" dirty="0" err="1"/>
              <a:t>Branquart</a:t>
            </a:r>
            <a:r>
              <a:rPr lang="fr-FR" sz="1400" i="1" dirty="0"/>
              <a:t>, E. and G. Fried (2016). </a:t>
            </a:r>
            <a:r>
              <a:rPr lang="fr-FR" sz="1400" i="1" u="sng" dirty="0"/>
              <a:t>Espèces envahissantes d'ici et d'ailleurs: Synthèse sur les espèces envahissantes et présentation de 32 espèces, Mardaga.</a:t>
            </a:r>
            <a:endParaRPr lang="en-US" altLang="nl-NL" sz="1400" i="1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BB764C4A-DC05-D862-C733-B6091EF27A94}"/>
              </a:ext>
            </a:extLst>
          </p:cNvPr>
          <p:cNvSpPr txBox="1"/>
          <p:nvPr/>
        </p:nvSpPr>
        <p:spPr>
          <a:xfrm>
            <a:off x="1859280" y="1639393"/>
            <a:ext cx="978858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rgbClr val="EB8D00"/>
                </a:solidFill>
              </a:rPr>
              <a:t>Er zijn geen tekenen dat de internationale handel afneemt</a:t>
            </a:r>
          </a:p>
          <a:p>
            <a:r>
              <a:rPr lang="nl-NL" sz="2400" dirty="0">
                <a:solidFill>
                  <a:srgbClr val="EB8D00"/>
                </a:solidFill>
              </a:rPr>
              <a:t>Beter toezicht zal verspreiding licht afremmen, niet stoppen</a:t>
            </a:r>
          </a:p>
          <a:p>
            <a:endParaRPr lang="nl-NL" sz="2400" dirty="0">
              <a:solidFill>
                <a:srgbClr val="EB8D00"/>
              </a:solidFill>
            </a:endParaRPr>
          </a:p>
          <a:p>
            <a:r>
              <a:rPr lang="nl-NL" sz="2400" dirty="0">
                <a:solidFill>
                  <a:srgbClr val="7F3D3F"/>
                </a:solidFill>
              </a:rPr>
              <a:t>In zuid Europa ingeburgerde soorten komen met klimaatopwarming naar het noorden: Aziatische hoornaar, hemelboom, …</a:t>
            </a:r>
          </a:p>
          <a:p>
            <a:endParaRPr lang="nl-NL" sz="2400" dirty="0">
              <a:solidFill>
                <a:srgbClr val="EB8D00"/>
              </a:solidFill>
            </a:endParaRPr>
          </a:p>
          <a:p>
            <a:r>
              <a:rPr lang="nl-NL" sz="2400" dirty="0">
                <a:solidFill>
                  <a:srgbClr val="009982"/>
                </a:solidFill>
              </a:rPr>
              <a:t>Succesvol natuurbeheer zorgt ook voor nieuwe plaagsoorten: gans, vos, edelhert, bever,  das … en, vooruitlopend op de feiten, de wolf. </a:t>
            </a:r>
          </a:p>
        </p:txBody>
      </p:sp>
    </p:spTree>
    <p:extLst>
      <p:ext uri="{BB962C8B-B14F-4D97-AF65-F5344CB8AC3E}">
        <p14:creationId xmlns:p14="http://schemas.microsoft.com/office/powerpoint/2010/main" val="2544306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5E1A7BF7-94B0-D0F5-522B-7EC385242B29}"/>
              </a:ext>
            </a:extLst>
          </p:cNvPr>
          <p:cNvSpPr txBox="1"/>
          <p:nvPr/>
        </p:nvSpPr>
        <p:spPr>
          <a:xfrm>
            <a:off x="9236" y="2828835"/>
            <a:ext cx="122012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1" i="1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3 landbouw, onkruid en ongedierte</a:t>
            </a:r>
          </a:p>
        </p:txBody>
      </p:sp>
    </p:spTree>
    <p:extLst>
      <p:ext uri="{BB962C8B-B14F-4D97-AF65-F5344CB8AC3E}">
        <p14:creationId xmlns:p14="http://schemas.microsoft.com/office/powerpoint/2010/main" val="1691396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6C63A7D-801F-4B5B-922D-FEACBD183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660" y="1325563"/>
            <a:ext cx="9335563" cy="461803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nl-NL" sz="3200" b="1" dirty="0">
                <a:solidFill>
                  <a:srgbClr val="EB8D00"/>
                </a:solidFill>
              </a:rPr>
              <a:t>Voor de voedselvoorziening waren nieuwe exotische gewassen welkom (vrijwel alle land- en tuinbouwgewassen)</a:t>
            </a:r>
          </a:p>
          <a:p>
            <a:pPr marL="0" indent="0">
              <a:buNone/>
            </a:pPr>
            <a:r>
              <a:rPr lang="nl-NL" sz="3200" b="1" dirty="0">
                <a:solidFill>
                  <a:srgbClr val="7F3D3F"/>
                </a:solidFill>
              </a:rPr>
              <a:t>Begeleidende ‘onkruiden’ en ‘ongedierte’ werd bestreden.</a:t>
            </a:r>
          </a:p>
          <a:p>
            <a:pPr marL="0" indent="0">
              <a:buNone/>
            </a:pPr>
            <a:r>
              <a:rPr lang="nl-NL" sz="3200" b="1" dirty="0">
                <a:solidFill>
                  <a:srgbClr val="009982"/>
                </a:solidFill>
              </a:rPr>
              <a:t>De negatieve waardering van soorten omdat ze schade aanrichten aan de menselijke doelen hield duizenden jaren stand.</a:t>
            </a:r>
          </a:p>
          <a:p>
            <a:pPr marL="0" indent="0">
              <a:buNone/>
            </a:pPr>
            <a:endParaRPr lang="nl-NL" sz="3200" b="1" dirty="0">
              <a:solidFill>
                <a:srgbClr val="EB8D00"/>
              </a:solidFill>
            </a:endParaRPr>
          </a:p>
          <a:p>
            <a:pPr marL="0" indent="0">
              <a:buNone/>
            </a:pPr>
            <a:r>
              <a:rPr lang="nl-NL" sz="3200" b="1" dirty="0">
                <a:solidFill>
                  <a:srgbClr val="EB8D00"/>
                </a:solidFill>
              </a:rPr>
              <a:t>Boeren spraken elkaar aan op goed beheer om overlast te voorkomen </a:t>
            </a:r>
          </a:p>
          <a:p>
            <a:pPr marL="0" indent="0">
              <a:buNone/>
            </a:pPr>
            <a:r>
              <a:rPr lang="nl-NL" sz="3200" b="1" dirty="0">
                <a:solidFill>
                  <a:srgbClr val="009982"/>
                </a:solidFill>
              </a:rPr>
              <a:t>Voorbeeld: distelverordening: verplichting om distels te bestrijden</a:t>
            </a:r>
          </a:p>
          <a:p>
            <a:pPr marL="0" indent="0">
              <a:buNone/>
            </a:pPr>
            <a:endParaRPr lang="nl-NL" sz="3200" b="1" dirty="0">
              <a:solidFill>
                <a:srgbClr val="009982"/>
              </a:solidFill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3F8ACFA-8ED9-4DEB-AE2D-5ADC056A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660" y="0"/>
            <a:ext cx="9335563" cy="1325563"/>
          </a:xfrm>
        </p:spPr>
        <p:txBody>
          <a:bodyPr>
            <a:normAutofit/>
          </a:bodyPr>
          <a:lstStyle/>
          <a:p>
            <a:r>
              <a:rPr lang="nl-NL" sz="4500" b="1" dirty="0">
                <a:solidFill>
                  <a:srgbClr val="009982"/>
                </a:solidFill>
                <a:latin typeface="+mn-lt"/>
              </a:rPr>
              <a:t>Onkruid en ongedierte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597244E-698A-3324-D781-098DC31ED8EB}"/>
              </a:ext>
            </a:extLst>
          </p:cNvPr>
          <p:cNvSpPr txBox="1"/>
          <p:nvPr/>
        </p:nvSpPr>
        <p:spPr>
          <a:xfrm>
            <a:off x="2489200" y="6169709"/>
            <a:ext cx="70307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Segoe UI" panose="020B0502040204020203" pitchFamily="34" charset="0"/>
              </a:rPr>
              <a:t>Chew, 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698828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99-Bord-krijt-tekst-1920-Fotos-voor-Therapeuten-">
            <a:extLst>
              <a:ext uri="{FF2B5EF4-FFF2-40B4-BE49-F238E27FC236}">
                <a16:creationId xmlns:a16="http://schemas.microsoft.com/office/drawing/2014/main" id="{A1C3D8F1-B414-4C93-5938-E991EF4BB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FBC6F5B6-9A67-E374-EA8E-4DEE5375D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7515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6C63A7D-801F-4B5B-922D-FEACBD183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660" y="1325563"/>
            <a:ext cx="9335563" cy="46180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200" b="1" dirty="0">
                <a:solidFill>
                  <a:srgbClr val="EB8D00"/>
                </a:solidFill>
              </a:rPr>
              <a:t>De negatieve waardering van soorten omdat ze schade aanrichten aan de menselijke doelen hield duizenden jaren stand.</a:t>
            </a:r>
          </a:p>
          <a:p>
            <a:pPr marL="0" indent="0">
              <a:buNone/>
            </a:pPr>
            <a:endParaRPr lang="nl-NL" sz="3200" b="1" dirty="0">
              <a:solidFill>
                <a:srgbClr val="EB8D00"/>
              </a:solidFill>
            </a:endParaRPr>
          </a:p>
          <a:p>
            <a:pPr marL="0" indent="0">
              <a:buNone/>
            </a:pPr>
            <a:r>
              <a:rPr lang="nl-NL" sz="3200" b="1" dirty="0">
                <a:solidFill>
                  <a:srgbClr val="009982"/>
                </a:solidFill>
              </a:rPr>
              <a:t>Boeren spraken elkaar aan op goed beheer om overlast te voorkomen </a:t>
            </a:r>
          </a:p>
          <a:p>
            <a:pPr marL="0" indent="0">
              <a:buNone/>
            </a:pPr>
            <a:endParaRPr lang="nl-NL" sz="3200" b="1" dirty="0">
              <a:solidFill>
                <a:srgbClr val="009982"/>
              </a:solidFill>
            </a:endParaRPr>
          </a:p>
          <a:p>
            <a:pPr marL="0" indent="0">
              <a:buNone/>
            </a:pPr>
            <a:r>
              <a:rPr lang="nl-NL" sz="3200" b="1" dirty="0">
                <a:solidFill>
                  <a:srgbClr val="7F3D3F"/>
                </a:solidFill>
              </a:rPr>
              <a:t>Voorbeeld: distelverordening: verplichting om distels te bestrijden</a:t>
            </a:r>
          </a:p>
          <a:p>
            <a:pPr marL="0" indent="0">
              <a:buNone/>
            </a:pPr>
            <a:endParaRPr lang="nl-NL" sz="3200" b="1" dirty="0">
              <a:solidFill>
                <a:srgbClr val="009982"/>
              </a:solidFill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3F8ACFA-8ED9-4DEB-AE2D-5ADC056A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660" y="0"/>
            <a:ext cx="9335563" cy="1325563"/>
          </a:xfrm>
        </p:spPr>
        <p:txBody>
          <a:bodyPr>
            <a:normAutofit/>
          </a:bodyPr>
          <a:lstStyle/>
          <a:p>
            <a:r>
              <a:rPr lang="nl-NL" sz="4500" b="1" dirty="0">
                <a:solidFill>
                  <a:srgbClr val="009982"/>
                </a:solidFill>
                <a:latin typeface="+mn-lt"/>
              </a:rPr>
              <a:t>Onkruid en ongedierte 2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597244E-698A-3324-D781-098DC31ED8EB}"/>
              </a:ext>
            </a:extLst>
          </p:cNvPr>
          <p:cNvSpPr txBox="1"/>
          <p:nvPr/>
        </p:nvSpPr>
        <p:spPr>
          <a:xfrm>
            <a:off x="2489200" y="6169709"/>
            <a:ext cx="70307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Segoe UI" panose="020B0502040204020203" pitchFamily="34" charset="0"/>
              </a:rPr>
              <a:t>Chew, </a:t>
            </a:r>
            <a:endParaRPr lang="nl-NL" sz="1400" dirty="0"/>
          </a:p>
        </p:txBody>
      </p:sp>
      <p:pic>
        <p:nvPicPr>
          <p:cNvPr id="3074" name="Picture 2" descr="1951: Boete voor weilanden vol distels - Boerderij">
            <a:extLst>
              <a:ext uri="{FF2B5EF4-FFF2-40B4-BE49-F238E27FC236}">
                <a16:creationId xmlns:a16="http://schemas.microsoft.com/office/drawing/2014/main" id="{FE22A703-CB2F-662B-5B53-D00B39AD3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66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604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5E1A7BF7-94B0-D0F5-522B-7EC385242B29}"/>
              </a:ext>
            </a:extLst>
          </p:cNvPr>
          <p:cNvSpPr txBox="1"/>
          <p:nvPr/>
        </p:nvSpPr>
        <p:spPr>
          <a:xfrm>
            <a:off x="-73891" y="2828835"/>
            <a:ext cx="122658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1" i="1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4 natuur en invasieve exoten</a:t>
            </a:r>
          </a:p>
        </p:txBody>
      </p:sp>
    </p:spTree>
    <p:extLst>
      <p:ext uri="{BB962C8B-B14F-4D97-AF65-F5344CB8AC3E}">
        <p14:creationId xmlns:p14="http://schemas.microsoft.com/office/powerpoint/2010/main" val="16072442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6C63A7D-801F-4B5B-922D-FEACBD183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9944" y="2083981"/>
            <a:ext cx="9888279" cy="38596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sz="3200" dirty="0">
                <a:solidFill>
                  <a:srgbClr val="EB8D00"/>
                </a:solidFill>
              </a:rPr>
              <a:t>Natuurbescherming heeft concept ‘onkruid’ en ‘ongedierte’ onderuit gehaald in jaren 1970-1980. </a:t>
            </a:r>
          </a:p>
          <a:p>
            <a:r>
              <a:rPr lang="nl-NL" sz="3200" dirty="0">
                <a:solidFill>
                  <a:srgbClr val="7F3D3F"/>
                </a:solidFill>
              </a:rPr>
              <a:t>Denk aan brandnetels, muizen, muggen.  Deze soorten pasten bij het nieuwe landgebruik (natuurgebieden).</a:t>
            </a:r>
          </a:p>
          <a:p>
            <a:r>
              <a:rPr lang="nl-NL" sz="3200" dirty="0">
                <a:solidFill>
                  <a:srgbClr val="7F3D3F"/>
                </a:solidFill>
              </a:rPr>
              <a:t>Voorbeeld: succesvol verzet tegen distelverordening</a:t>
            </a:r>
          </a:p>
          <a:p>
            <a:endParaRPr lang="nl-NL" sz="3200" dirty="0">
              <a:solidFill>
                <a:srgbClr val="EB8D00"/>
              </a:solidFill>
            </a:endParaRPr>
          </a:p>
          <a:p>
            <a:pPr marL="0" indent="0">
              <a:buNone/>
            </a:pPr>
            <a:r>
              <a:rPr lang="nl-NL" sz="3200" dirty="0">
                <a:solidFill>
                  <a:srgbClr val="009982"/>
                </a:solidFill>
              </a:rPr>
              <a:t>‘Alle soorten horen erbij, integreren waar het kan, bestrijden waar het niet anders kan’. </a:t>
            </a:r>
          </a:p>
          <a:p>
            <a:pPr marL="0" indent="0">
              <a:buNone/>
            </a:pPr>
            <a:endParaRPr lang="nl-NL" sz="3200" b="1" dirty="0">
              <a:solidFill>
                <a:srgbClr val="009982"/>
              </a:solidFill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3F8ACFA-8ED9-4DEB-AE2D-5ADC056A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944" y="365125"/>
            <a:ext cx="9888279" cy="1325563"/>
          </a:xfrm>
        </p:spPr>
        <p:txBody>
          <a:bodyPr>
            <a:normAutofit/>
          </a:bodyPr>
          <a:lstStyle/>
          <a:p>
            <a:r>
              <a:rPr lang="nl-NL" sz="4500" b="1" dirty="0">
                <a:solidFill>
                  <a:srgbClr val="009982"/>
                </a:solidFill>
                <a:latin typeface="+mn-lt"/>
              </a:rPr>
              <a:t>Natuurbescherming en onkruid</a:t>
            </a:r>
          </a:p>
        </p:txBody>
      </p:sp>
    </p:spTree>
    <p:extLst>
      <p:ext uri="{BB962C8B-B14F-4D97-AF65-F5344CB8AC3E}">
        <p14:creationId xmlns:p14="http://schemas.microsoft.com/office/powerpoint/2010/main" val="3925892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6C63A7D-801F-4B5B-922D-FEACBD183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9944" y="2083981"/>
            <a:ext cx="9888279" cy="38596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200" b="1" dirty="0">
                <a:solidFill>
                  <a:srgbClr val="EB8D00"/>
                </a:solidFill>
              </a:rPr>
              <a:t>Gelijktijdig ontwikkelden wij als natuurbeschermers eenzelfde ‘onkruid’- benadering </a:t>
            </a:r>
            <a:r>
              <a:rPr lang="nl-NL" sz="3200" b="1" dirty="0" err="1">
                <a:solidFill>
                  <a:srgbClr val="EB8D00"/>
                </a:solidFill>
              </a:rPr>
              <a:t>tav</a:t>
            </a:r>
            <a:r>
              <a:rPr lang="nl-NL" sz="3200" b="1" dirty="0">
                <a:solidFill>
                  <a:srgbClr val="EB8D00"/>
                </a:solidFill>
              </a:rPr>
              <a:t> nieuwe soorten: </a:t>
            </a:r>
          </a:p>
          <a:p>
            <a:r>
              <a:rPr lang="nl-NL" sz="3200" dirty="0">
                <a:solidFill>
                  <a:srgbClr val="EB8D00"/>
                </a:solidFill>
              </a:rPr>
              <a:t>Exoten zijn ongewenst, dus bestrijden.</a:t>
            </a:r>
          </a:p>
          <a:p>
            <a:r>
              <a:rPr lang="nl-NL" sz="3200" dirty="0">
                <a:solidFill>
                  <a:srgbClr val="EB8D00"/>
                </a:solidFill>
              </a:rPr>
              <a:t>Elkaar aanspreken op goed beheer.  </a:t>
            </a:r>
          </a:p>
          <a:p>
            <a:r>
              <a:rPr lang="nl-NL" sz="3200" dirty="0">
                <a:solidFill>
                  <a:srgbClr val="EB8D00"/>
                </a:solidFill>
              </a:rPr>
              <a:t>Zelfde technieken en bestrijdingsmiddelen</a:t>
            </a:r>
          </a:p>
          <a:p>
            <a:pPr marL="0" indent="0">
              <a:buNone/>
            </a:pPr>
            <a:endParaRPr lang="nl-NL" sz="3200" dirty="0"/>
          </a:p>
          <a:p>
            <a:pPr marL="0" indent="0">
              <a:buNone/>
            </a:pPr>
            <a:r>
              <a:rPr lang="nl-NL" sz="3200" b="1" dirty="0">
                <a:solidFill>
                  <a:srgbClr val="7F3D3F"/>
                </a:solidFill>
              </a:rPr>
              <a:t>Invasieve exoten zijn het onkruid van onze tijd</a:t>
            </a:r>
            <a:r>
              <a:rPr lang="nl-NL" sz="3200" b="1" dirty="0"/>
              <a:t>. </a:t>
            </a:r>
          </a:p>
          <a:p>
            <a:pPr marL="0" indent="0">
              <a:buNone/>
            </a:pPr>
            <a:endParaRPr lang="nl-NL" sz="3200" b="1" dirty="0">
              <a:solidFill>
                <a:srgbClr val="009982"/>
              </a:solidFill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3F8ACFA-8ED9-4DEB-AE2D-5ADC056A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944" y="365125"/>
            <a:ext cx="9888279" cy="1325563"/>
          </a:xfrm>
        </p:spPr>
        <p:txBody>
          <a:bodyPr>
            <a:normAutofit/>
          </a:bodyPr>
          <a:lstStyle/>
          <a:p>
            <a:r>
              <a:rPr lang="nl-NL" sz="4500" b="1" dirty="0">
                <a:solidFill>
                  <a:srgbClr val="009982"/>
                </a:solidFill>
                <a:latin typeface="+mn-lt"/>
              </a:rPr>
              <a:t>Invasieve exoten, het nieuwe onkruid?</a:t>
            </a:r>
          </a:p>
        </p:txBody>
      </p:sp>
    </p:spTree>
    <p:extLst>
      <p:ext uri="{BB962C8B-B14F-4D97-AF65-F5344CB8AC3E}">
        <p14:creationId xmlns:p14="http://schemas.microsoft.com/office/powerpoint/2010/main" val="2840758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5E1A7BF7-94B0-D0F5-522B-7EC385242B29}"/>
              </a:ext>
            </a:extLst>
          </p:cNvPr>
          <p:cNvSpPr txBox="1"/>
          <p:nvPr/>
        </p:nvSpPr>
        <p:spPr>
          <a:xfrm>
            <a:off x="-9236" y="2828835"/>
            <a:ext cx="12201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1" i="1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5 IAS are here </a:t>
            </a:r>
            <a:r>
              <a:rPr kumimoji="0" lang="nl-NL" sz="7200" b="1" i="1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to</a:t>
            </a:r>
            <a:r>
              <a:rPr kumimoji="0" lang="nl-NL" sz="7200" b="1" i="1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 </a:t>
            </a:r>
            <a:r>
              <a:rPr kumimoji="0" lang="nl-NL" sz="7200" b="1" i="1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stay</a:t>
            </a:r>
            <a:endParaRPr kumimoji="0" lang="nl-NL" sz="7200" b="1" i="1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chemeClr val="bg1"/>
              </a:solidFill>
              <a:effectLst/>
              <a:uLnTx/>
              <a:uFillTx/>
              <a:latin typeface="Dreaming Outloud Pro" panose="03050502040302030504" pitchFamily="66" charset="0"/>
              <a:ea typeface="+mn-ea"/>
              <a:cs typeface="Dreaming Outloud Pro" panose="030505020403020305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0692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6C63A7D-801F-4B5B-922D-FEACBD183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9944" y="1690689"/>
            <a:ext cx="9888279" cy="46613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200" b="1" dirty="0">
                <a:solidFill>
                  <a:srgbClr val="EB8D00"/>
                </a:solidFill>
              </a:rPr>
              <a:t>Ecologische inburgering gaat vaak snel.</a:t>
            </a:r>
          </a:p>
          <a:p>
            <a:pPr marL="0" indent="0">
              <a:buNone/>
            </a:pPr>
            <a:r>
              <a:rPr lang="nl-NL" sz="3200" b="1" dirty="0">
                <a:solidFill>
                  <a:srgbClr val="7F3D3F"/>
                </a:solidFill>
              </a:rPr>
              <a:t>Maatschappelijke acceptatie daarvan kan eeuwen duren.</a:t>
            </a:r>
          </a:p>
          <a:p>
            <a:pPr marL="0" indent="0">
              <a:buNone/>
            </a:pPr>
            <a:endParaRPr lang="nl-NL" sz="3200" b="1" dirty="0">
              <a:solidFill>
                <a:srgbClr val="009982"/>
              </a:solidFill>
            </a:endParaRPr>
          </a:p>
          <a:p>
            <a:pPr marL="0" indent="0">
              <a:buNone/>
            </a:pPr>
            <a:r>
              <a:rPr lang="nl-NL" sz="3200" b="1" dirty="0">
                <a:solidFill>
                  <a:srgbClr val="009982"/>
                </a:solidFill>
              </a:rPr>
              <a:t>Ook (of juist?) in natuurbeheer vinden we het moeilijk de werkelijkheid onder ogen te zien:</a:t>
            </a:r>
          </a:p>
          <a:p>
            <a:r>
              <a:rPr lang="nl-NL" sz="3200" b="1" dirty="0">
                <a:solidFill>
                  <a:srgbClr val="009982"/>
                </a:solidFill>
              </a:rPr>
              <a:t>Soortensamenstelling van </a:t>
            </a:r>
            <a:r>
              <a:rPr lang="nl-NL" sz="3200" b="1" dirty="0" err="1">
                <a:solidFill>
                  <a:srgbClr val="009982"/>
                </a:solidFill>
              </a:rPr>
              <a:t>ecosytemen</a:t>
            </a:r>
            <a:r>
              <a:rPr lang="nl-NL" sz="3200" b="1" dirty="0">
                <a:solidFill>
                  <a:srgbClr val="009982"/>
                </a:solidFill>
              </a:rPr>
              <a:t> verandert: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800" b="1" dirty="0">
                <a:solidFill>
                  <a:srgbClr val="009982"/>
                </a:solidFill>
              </a:rPr>
              <a:t>Exoten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800" b="1" dirty="0">
                <a:solidFill>
                  <a:srgbClr val="009982"/>
                </a:solidFill>
              </a:rPr>
              <a:t>Klimaat </a:t>
            </a:r>
          </a:p>
          <a:p>
            <a:pPr marL="0" indent="0">
              <a:buNone/>
            </a:pPr>
            <a:endParaRPr lang="nl-NL" sz="3200" b="1" dirty="0">
              <a:solidFill>
                <a:srgbClr val="7F3D3F"/>
              </a:solidFill>
            </a:endParaRPr>
          </a:p>
          <a:p>
            <a:pPr marL="0" indent="0">
              <a:buNone/>
            </a:pPr>
            <a:endParaRPr lang="nl-NL" sz="3200" b="1" dirty="0">
              <a:solidFill>
                <a:srgbClr val="009982"/>
              </a:solidFill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3F8ACFA-8ED9-4DEB-AE2D-5ADC056A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944" y="365125"/>
            <a:ext cx="9888279" cy="1325563"/>
          </a:xfrm>
        </p:spPr>
        <p:txBody>
          <a:bodyPr>
            <a:normAutofit/>
          </a:bodyPr>
          <a:lstStyle/>
          <a:p>
            <a:r>
              <a:rPr lang="nl-NL" sz="4500" b="1" dirty="0">
                <a:solidFill>
                  <a:srgbClr val="009982"/>
                </a:solidFill>
                <a:latin typeface="+mn-lt"/>
              </a:rPr>
              <a:t>IAS are here </a:t>
            </a:r>
            <a:r>
              <a:rPr lang="nl-NL" sz="4500" b="1" dirty="0" err="1">
                <a:solidFill>
                  <a:srgbClr val="009982"/>
                </a:solidFill>
                <a:latin typeface="+mn-lt"/>
              </a:rPr>
              <a:t>to</a:t>
            </a:r>
            <a:r>
              <a:rPr lang="nl-NL" sz="4500" b="1" dirty="0">
                <a:solidFill>
                  <a:srgbClr val="009982"/>
                </a:solidFill>
                <a:latin typeface="+mn-lt"/>
              </a:rPr>
              <a:t> </a:t>
            </a:r>
            <a:r>
              <a:rPr lang="nl-NL" sz="4500" b="1" dirty="0" err="1">
                <a:solidFill>
                  <a:srgbClr val="009982"/>
                </a:solidFill>
                <a:latin typeface="+mn-lt"/>
              </a:rPr>
              <a:t>stay</a:t>
            </a:r>
            <a:endParaRPr lang="nl-NL" sz="4500" b="1" dirty="0">
              <a:solidFill>
                <a:srgbClr val="009982"/>
              </a:solidFill>
              <a:latin typeface="+mn-lt"/>
            </a:endParaRPr>
          </a:p>
        </p:txBody>
      </p:sp>
      <p:pic>
        <p:nvPicPr>
          <p:cNvPr id="1026" name="Picture 2" descr="Invasive Species Aren't Always Unwanted - The New York Times">
            <a:extLst>
              <a:ext uri="{FF2B5EF4-FFF2-40B4-BE49-F238E27FC236}">
                <a16:creationId xmlns:a16="http://schemas.microsoft.com/office/drawing/2014/main" id="{9F4FD951-F76C-619E-D7F0-E17378491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0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6907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6C63A7D-801F-4B5B-922D-FEACBD183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9944" y="1690689"/>
            <a:ext cx="9888279" cy="46613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200" b="1" dirty="0">
                <a:solidFill>
                  <a:srgbClr val="EB8D00"/>
                </a:solidFill>
              </a:rPr>
              <a:t>Ecologische inburgering gaat vaak snel.</a:t>
            </a:r>
          </a:p>
          <a:p>
            <a:pPr marL="0" indent="0">
              <a:buNone/>
            </a:pPr>
            <a:r>
              <a:rPr lang="nl-NL" sz="3200" b="1" dirty="0">
                <a:solidFill>
                  <a:srgbClr val="7F3D3F"/>
                </a:solidFill>
              </a:rPr>
              <a:t>Maatschappelijke acceptatie daarvan kan eeuwen duren.</a:t>
            </a:r>
          </a:p>
          <a:p>
            <a:pPr marL="0" indent="0">
              <a:buNone/>
            </a:pPr>
            <a:endParaRPr lang="nl-NL" sz="3200" b="1" dirty="0">
              <a:solidFill>
                <a:srgbClr val="009982"/>
              </a:solidFill>
            </a:endParaRPr>
          </a:p>
          <a:p>
            <a:pPr marL="0" indent="0">
              <a:buNone/>
            </a:pPr>
            <a:r>
              <a:rPr lang="nl-NL" sz="3200" b="1" dirty="0">
                <a:solidFill>
                  <a:srgbClr val="009982"/>
                </a:solidFill>
              </a:rPr>
              <a:t>Ook (of juist?) in natuurbeheer vinden we het moeilijk de werkelijkheid onder ogen te zien:</a:t>
            </a:r>
          </a:p>
          <a:p>
            <a:r>
              <a:rPr lang="nl-NL" sz="3200" b="1" dirty="0">
                <a:solidFill>
                  <a:srgbClr val="009982"/>
                </a:solidFill>
              </a:rPr>
              <a:t>Soortensamenstelling van ecosystemen verandert: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800" b="1" dirty="0">
                <a:solidFill>
                  <a:srgbClr val="009982"/>
                </a:solidFill>
              </a:rPr>
              <a:t>Exoten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800" b="1" dirty="0">
                <a:solidFill>
                  <a:srgbClr val="009982"/>
                </a:solidFill>
              </a:rPr>
              <a:t>Klimaat </a:t>
            </a:r>
          </a:p>
          <a:p>
            <a:pPr marL="0" indent="0">
              <a:buNone/>
            </a:pPr>
            <a:endParaRPr lang="nl-NL" sz="3200" b="1" dirty="0">
              <a:solidFill>
                <a:srgbClr val="7F3D3F"/>
              </a:solidFill>
            </a:endParaRPr>
          </a:p>
          <a:p>
            <a:pPr marL="0" indent="0">
              <a:buNone/>
            </a:pPr>
            <a:endParaRPr lang="nl-NL" sz="3200" b="1" dirty="0">
              <a:solidFill>
                <a:srgbClr val="009982"/>
              </a:solidFill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3F8ACFA-8ED9-4DEB-AE2D-5ADC056A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944" y="365125"/>
            <a:ext cx="9888279" cy="1325563"/>
          </a:xfrm>
        </p:spPr>
        <p:txBody>
          <a:bodyPr>
            <a:normAutofit/>
          </a:bodyPr>
          <a:lstStyle/>
          <a:p>
            <a:r>
              <a:rPr lang="nl-NL" sz="4500" b="1" dirty="0">
                <a:solidFill>
                  <a:srgbClr val="009982"/>
                </a:solidFill>
                <a:latin typeface="+mn-lt"/>
              </a:rPr>
              <a:t>IAS are here </a:t>
            </a:r>
            <a:r>
              <a:rPr lang="nl-NL" sz="4500" b="1" dirty="0" err="1">
                <a:solidFill>
                  <a:srgbClr val="009982"/>
                </a:solidFill>
                <a:latin typeface="+mn-lt"/>
              </a:rPr>
              <a:t>to</a:t>
            </a:r>
            <a:r>
              <a:rPr lang="nl-NL" sz="4500" b="1" dirty="0">
                <a:solidFill>
                  <a:srgbClr val="009982"/>
                </a:solidFill>
                <a:latin typeface="+mn-lt"/>
              </a:rPr>
              <a:t> </a:t>
            </a:r>
            <a:r>
              <a:rPr lang="nl-NL" sz="4500" b="1" dirty="0" err="1">
                <a:solidFill>
                  <a:srgbClr val="009982"/>
                </a:solidFill>
                <a:latin typeface="+mn-lt"/>
              </a:rPr>
              <a:t>stay</a:t>
            </a:r>
            <a:endParaRPr lang="nl-NL" sz="4500" b="1" dirty="0">
              <a:solidFill>
                <a:srgbClr val="00998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32266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6C63A7D-801F-4B5B-922D-FEACBD183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9944" y="2083981"/>
            <a:ext cx="9888279" cy="38596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sz="2000" b="1" dirty="0">
                <a:solidFill>
                  <a:srgbClr val="EB8D00"/>
                </a:solidFill>
              </a:rPr>
              <a:t>Doordat mensen meer van hun omgeving verwachten dan deze vanzelf biedt ontstaat overlast door soorten:</a:t>
            </a:r>
          </a:p>
          <a:p>
            <a:r>
              <a:rPr lang="nl-NL" sz="2000" dirty="0">
                <a:solidFill>
                  <a:srgbClr val="7F3D3F"/>
                </a:solidFill>
              </a:rPr>
              <a:t>die de gewenste land en tuinbouwsoorten verdringen. </a:t>
            </a:r>
          </a:p>
          <a:p>
            <a:r>
              <a:rPr lang="nl-NL" sz="2000" dirty="0">
                <a:solidFill>
                  <a:srgbClr val="7F3D3F"/>
                </a:solidFill>
              </a:rPr>
              <a:t>die de productie bemoeilijken.</a:t>
            </a:r>
          </a:p>
          <a:p>
            <a:r>
              <a:rPr lang="nl-NL" sz="2000" dirty="0">
                <a:solidFill>
                  <a:srgbClr val="7F3D3F"/>
                </a:solidFill>
              </a:rPr>
              <a:t>die niet in de gewenste samenstelling van natuurgebieden passen.</a:t>
            </a:r>
          </a:p>
          <a:p>
            <a:r>
              <a:rPr lang="nl-NL" sz="2000" dirty="0">
                <a:solidFill>
                  <a:srgbClr val="7F3D3F"/>
                </a:solidFill>
              </a:rPr>
              <a:t>die de stedelijke inrichting storen (hemelboom).</a:t>
            </a:r>
          </a:p>
          <a:p>
            <a:r>
              <a:rPr lang="nl-NL" sz="2000" dirty="0">
                <a:solidFill>
                  <a:srgbClr val="7F3D3F"/>
                </a:solidFill>
              </a:rPr>
              <a:t>die ziekten verspreiden.</a:t>
            </a:r>
          </a:p>
          <a:p>
            <a:r>
              <a:rPr lang="nl-NL" sz="2000" dirty="0">
                <a:solidFill>
                  <a:srgbClr val="7F3D3F"/>
                </a:solidFill>
              </a:rPr>
              <a:t>waardoor mensen zich bedreigd voelen (everzwijnen bij de vuilnisbakken)</a:t>
            </a:r>
          </a:p>
          <a:p>
            <a:endParaRPr lang="nl-NL" sz="2000" dirty="0">
              <a:solidFill>
                <a:srgbClr val="7F3D3F"/>
              </a:solidFill>
            </a:endParaRPr>
          </a:p>
          <a:p>
            <a:pPr marL="0" indent="0">
              <a:buNone/>
            </a:pPr>
            <a:r>
              <a:rPr lang="nl-NL" sz="2000" b="1" dirty="0">
                <a:solidFill>
                  <a:srgbClr val="009982"/>
                </a:solidFill>
              </a:rPr>
              <a:t>Plaagsoorten, en dus ook invasieve exoten, zijn onderdeel van de veranderende omgeving waarin bos- en natuurbeheerders werken. </a:t>
            </a:r>
          </a:p>
          <a:p>
            <a:pPr marL="0" indent="0">
              <a:buNone/>
            </a:pPr>
            <a:endParaRPr lang="nl-NL" sz="3200" b="1" dirty="0">
              <a:solidFill>
                <a:srgbClr val="009982"/>
              </a:solidFill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3F8ACFA-8ED9-4DEB-AE2D-5ADC056A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944" y="365125"/>
            <a:ext cx="9888279" cy="1325563"/>
          </a:xfrm>
        </p:spPr>
        <p:txBody>
          <a:bodyPr>
            <a:normAutofit fontScale="90000"/>
          </a:bodyPr>
          <a:lstStyle/>
          <a:p>
            <a:r>
              <a:rPr lang="nl-NL" sz="4500" b="1" dirty="0">
                <a:solidFill>
                  <a:srgbClr val="009982"/>
                </a:solidFill>
                <a:latin typeface="+mn-lt"/>
              </a:rPr>
              <a:t>Plaagsoorten horen er bij</a:t>
            </a:r>
            <a:br>
              <a:rPr lang="nl-NL" sz="4500" b="1" dirty="0">
                <a:solidFill>
                  <a:srgbClr val="009982"/>
                </a:solidFill>
                <a:latin typeface="+mn-lt"/>
              </a:rPr>
            </a:br>
            <a:r>
              <a:rPr lang="nl-NL" sz="4500" b="1" i="1" dirty="0">
                <a:solidFill>
                  <a:srgbClr val="009982"/>
                </a:solidFill>
                <a:latin typeface="+mn-lt"/>
              </a:rPr>
              <a:t>Of we dat nu leuk vinden of niet</a:t>
            </a:r>
          </a:p>
        </p:txBody>
      </p:sp>
    </p:spTree>
    <p:extLst>
      <p:ext uri="{BB962C8B-B14F-4D97-AF65-F5344CB8AC3E}">
        <p14:creationId xmlns:p14="http://schemas.microsoft.com/office/powerpoint/2010/main" val="23147644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5E1A7BF7-94B0-D0F5-522B-7EC385242B29}"/>
              </a:ext>
            </a:extLst>
          </p:cNvPr>
          <p:cNvSpPr txBox="1"/>
          <p:nvPr/>
        </p:nvSpPr>
        <p:spPr>
          <a:xfrm>
            <a:off x="-9236" y="2828835"/>
            <a:ext cx="122012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1" i="1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6 Plaagsoorten of plaag-omstandigheden</a:t>
            </a:r>
          </a:p>
        </p:txBody>
      </p:sp>
    </p:spTree>
    <p:extLst>
      <p:ext uri="{BB962C8B-B14F-4D97-AF65-F5344CB8AC3E}">
        <p14:creationId xmlns:p14="http://schemas.microsoft.com/office/powerpoint/2010/main" val="41847567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6C63A7D-801F-4B5B-922D-FEACBD183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9944" y="2083981"/>
            <a:ext cx="9888279" cy="385961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l-NL" sz="2400" b="1" dirty="0">
                <a:solidFill>
                  <a:srgbClr val="EB8D00"/>
                </a:solidFill>
              </a:rPr>
              <a:t>‘Plaagsoort’ of ‘invasieve exoot’ is net zo’n ongenuanceerd woord als ‘onkruid’ of ‘ongedierte.</a:t>
            </a:r>
          </a:p>
          <a:p>
            <a:pPr marL="0" indent="0">
              <a:buNone/>
            </a:pPr>
            <a:r>
              <a:rPr lang="nl-NL" sz="2400" b="1" dirty="0">
                <a:solidFill>
                  <a:srgbClr val="EB8D00"/>
                </a:solidFill>
              </a:rPr>
              <a:t>Er zijn omstandigheden waaronder soorten tot plaagsoorten worden.</a:t>
            </a:r>
          </a:p>
          <a:p>
            <a:pPr marL="0" indent="0">
              <a:buNone/>
            </a:pPr>
            <a:r>
              <a:rPr lang="nl-NL" sz="2400" b="1" dirty="0">
                <a:solidFill>
                  <a:srgbClr val="EB8D00"/>
                </a:solidFill>
              </a:rPr>
              <a:t>Voorbeelden:</a:t>
            </a:r>
          </a:p>
          <a:p>
            <a:r>
              <a:rPr lang="nl-NL" sz="2400" dirty="0">
                <a:solidFill>
                  <a:srgbClr val="009982"/>
                </a:solidFill>
              </a:rPr>
              <a:t>Bever: gewenste verrijking van rivierdalen. Toch moeten we accepteren dat deze soms een plaag vormt. Bijvoorbeeld in het werkterrein van de waterschappen.</a:t>
            </a:r>
          </a:p>
          <a:p>
            <a:r>
              <a:rPr lang="nl-NL" sz="2400" dirty="0">
                <a:solidFill>
                  <a:srgbClr val="009982"/>
                </a:solidFill>
              </a:rPr>
              <a:t>Edelhert: het indrukwekkendste dier in het boslandschap. Toch kan deze een plaag vormen voor het bos.</a:t>
            </a:r>
          </a:p>
          <a:p>
            <a:r>
              <a:rPr lang="nl-NL" sz="2400" dirty="0">
                <a:solidFill>
                  <a:srgbClr val="009982"/>
                </a:solidFill>
              </a:rPr>
              <a:t>Amerikaanse vogelkers. Levert bijdrage aan biodiversiteit en veerkracht van het bos. Maar tegelijkertijd geeft die overlast op de heide, net als berk of den.</a:t>
            </a:r>
          </a:p>
          <a:p>
            <a:pPr marL="0" indent="0">
              <a:buNone/>
            </a:pPr>
            <a:endParaRPr lang="nl-NL" sz="3200" b="1" dirty="0">
              <a:solidFill>
                <a:srgbClr val="009982"/>
              </a:solidFill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3F8ACFA-8ED9-4DEB-AE2D-5ADC056A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944" y="365125"/>
            <a:ext cx="9888279" cy="1325563"/>
          </a:xfrm>
        </p:spPr>
        <p:txBody>
          <a:bodyPr>
            <a:normAutofit/>
          </a:bodyPr>
          <a:lstStyle/>
          <a:p>
            <a:r>
              <a:rPr lang="nl-NL" sz="4500" b="1" dirty="0">
                <a:solidFill>
                  <a:srgbClr val="009982"/>
                </a:solidFill>
                <a:latin typeface="+mn-lt"/>
              </a:rPr>
              <a:t>Zijn plaagsoorten altijd plaagsoorten?</a:t>
            </a:r>
          </a:p>
        </p:txBody>
      </p:sp>
    </p:spTree>
    <p:extLst>
      <p:ext uri="{BB962C8B-B14F-4D97-AF65-F5344CB8AC3E}">
        <p14:creationId xmlns:p14="http://schemas.microsoft.com/office/powerpoint/2010/main" val="763940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1AE30F-43E1-47D1-7CF4-AABCB5B34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78AB0E2-988C-0B85-FE43-AE961144B1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1526DF6-B637-0A74-94BE-E7303BF4A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99"/>
            <a:ext cx="12188824" cy="699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4754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5E1A7BF7-94B0-D0F5-522B-7EC385242B29}"/>
              </a:ext>
            </a:extLst>
          </p:cNvPr>
          <p:cNvSpPr txBox="1"/>
          <p:nvPr/>
        </p:nvSpPr>
        <p:spPr>
          <a:xfrm>
            <a:off x="-9236" y="2828835"/>
            <a:ext cx="12201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1" i="1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7 maatregelen tegen plagen</a:t>
            </a:r>
          </a:p>
        </p:txBody>
      </p:sp>
    </p:spTree>
    <p:extLst>
      <p:ext uri="{BB962C8B-B14F-4D97-AF65-F5344CB8AC3E}">
        <p14:creationId xmlns:p14="http://schemas.microsoft.com/office/powerpoint/2010/main" val="3395111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F3F8ACFA-8ED9-4DEB-AE2D-5ADC056A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944" y="-80043"/>
            <a:ext cx="10512056" cy="1325563"/>
          </a:xfrm>
        </p:spPr>
        <p:txBody>
          <a:bodyPr>
            <a:normAutofit/>
          </a:bodyPr>
          <a:lstStyle/>
          <a:p>
            <a:r>
              <a:rPr lang="nl-NL" sz="4500" b="1" dirty="0" err="1">
                <a:solidFill>
                  <a:srgbClr val="009982"/>
                </a:solidFill>
                <a:latin typeface="+mn-lt"/>
              </a:rPr>
              <a:t>Beleids-maatregelen</a:t>
            </a:r>
            <a:r>
              <a:rPr lang="nl-NL" sz="4500" b="1" dirty="0">
                <a:solidFill>
                  <a:srgbClr val="009982"/>
                </a:solidFill>
                <a:latin typeface="+mn-lt"/>
              </a:rPr>
              <a:t>      Invasieve exoten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D35BEE7-5B9B-528B-A5E4-541F8CFD3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3294" y="-29183"/>
            <a:ext cx="4808706" cy="6807608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1818E75C-388B-B643-DBA4-184D3C6251DB}"/>
              </a:ext>
            </a:extLst>
          </p:cNvPr>
          <p:cNvSpPr/>
          <p:nvPr/>
        </p:nvSpPr>
        <p:spPr>
          <a:xfrm>
            <a:off x="7859949" y="3531141"/>
            <a:ext cx="4134255" cy="4474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6008972-438D-6758-A500-31BD9DCA2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75134"/>
            <a:ext cx="6829425" cy="4707731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A5907D5A-8104-C08F-8D2A-A4D517F6C988}"/>
              </a:ext>
            </a:extLst>
          </p:cNvPr>
          <p:cNvSpPr txBox="1"/>
          <p:nvPr/>
        </p:nvSpPr>
        <p:spPr>
          <a:xfrm>
            <a:off x="2334126" y="6090621"/>
            <a:ext cx="50491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1" dirty="0">
                <a:solidFill>
                  <a:srgbClr val="111111"/>
                </a:solidFill>
                <a:effectLst/>
              </a:rPr>
              <a:t>How Do They Do It? – Understanding the Success of Marine Invasive Species: Proceedings of the 2017 conference for </a:t>
            </a:r>
            <a:r>
              <a:rPr lang="en-US" sz="1400" b="0" i="1" dirty="0" err="1">
                <a:solidFill>
                  <a:srgbClr val="111111"/>
                </a:solidFill>
                <a:effectLst/>
              </a:rPr>
              <a:t>YOUng</a:t>
            </a:r>
            <a:r>
              <a:rPr lang="en-US" sz="1400" b="0" i="1" dirty="0">
                <a:solidFill>
                  <a:srgbClr val="111111"/>
                </a:solidFill>
                <a:effectLst/>
              </a:rPr>
              <a:t> </a:t>
            </a:r>
            <a:r>
              <a:rPr lang="en-US" sz="1400" b="0" i="1" dirty="0" err="1">
                <a:solidFill>
                  <a:srgbClr val="111111"/>
                </a:solidFill>
                <a:effectLst/>
              </a:rPr>
              <a:t>MARine</a:t>
            </a:r>
            <a:r>
              <a:rPr lang="en-US" sz="1400" b="0" i="1" dirty="0">
                <a:solidFill>
                  <a:srgbClr val="111111"/>
                </a:solidFill>
                <a:effectLst/>
              </a:rPr>
              <a:t> </a:t>
            </a:r>
            <a:r>
              <a:rPr lang="en-US" sz="1400" b="0" i="1" dirty="0" err="1">
                <a:solidFill>
                  <a:srgbClr val="111111"/>
                </a:solidFill>
                <a:effectLst/>
              </a:rPr>
              <a:t>RESearchers</a:t>
            </a:r>
            <a:r>
              <a:rPr lang="en-US" sz="1400" b="0" i="1" dirty="0">
                <a:solidFill>
                  <a:srgbClr val="111111"/>
                </a:solidFill>
                <a:effectLst/>
              </a:rPr>
              <a:t> in Kiel, Germany</a:t>
            </a:r>
            <a:endParaRPr lang="nl-NL" sz="1400" i="1" dirty="0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C0D6CD79-5C3A-A170-7FD2-0748254D4D01}"/>
              </a:ext>
            </a:extLst>
          </p:cNvPr>
          <p:cNvSpPr/>
          <p:nvPr/>
        </p:nvSpPr>
        <p:spPr>
          <a:xfrm>
            <a:off x="7859949" y="3754877"/>
            <a:ext cx="4134255" cy="447471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EFD6216-3D7D-BBB2-CCE3-818A38BEB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4377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>
            <a:extLst>
              <a:ext uri="{FF2B5EF4-FFF2-40B4-BE49-F238E27FC236}">
                <a16:creationId xmlns:a16="http://schemas.microsoft.com/office/drawing/2014/main" id="{00FA16F4-E45E-2315-B1A3-EC0D38210A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4" b="4991"/>
          <a:stretch/>
        </p:blipFill>
        <p:spPr bwMode="auto">
          <a:xfrm>
            <a:off x="1781550" y="1696720"/>
            <a:ext cx="10410450" cy="423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F3F8ACFA-8ED9-4DEB-AE2D-5ADC056A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4584" y="0"/>
            <a:ext cx="9888279" cy="1325563"/>
          </a:xfrm>
        </p:spPr>
        <p:txBody>
          <a:bodyPr>
            <a:normAutofit/>
          </a:bodyPr>
          <a:lstStyle/>
          <a:p>
            <a:r>
              <a:rPr lang="nl-NL" sz="4500" b="1" dirty="0">
                <a:solidFill>
                  <a:srgbClr val="009982"/>
                </a:solidFill>
                <a:latin typeface="+mn-lt"/>
              </a:rPr>
              <a:t>Ecosysteemaanpak</a:t>
            </a:r>
          </a:p>
        </p:txBody>
      </p:sp>
    </p:spTree>
    <p:extLst>
      <p:ext uri="{BB962C8B-B14F-4D97-AF65-F5344CB8AC3E}">
        <p14:creationId xmlns:p14="http://schemas.microsoft.com/office/powerpoint/2010/main" val="29146542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5E1A7BF7-94B0-D0F5-522B-7EC385242B29}"/>
              </a:ext>
            </a:extLst>
          </p:cNvPr>
          <p:cNvSpPr txBox="1"/>
          <p:nvPr/>
        </p:nvSpPr>
        <p:spPr>
          <a:xfrm>
            <a:off x="-9236" y="2828835"/>
            <a:ext cx="12201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1" i="1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8 Take home </a:t>
            </a:r>
            <a:r>
              <a:rPr kumimoji="0" lang="nl-NL" sz="7200" b="1" i="1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message</a:t>
            </a:r>
            <a:endParaRPr kumimoji="0" lang="nl-NL" sz="7200" b="1" i="1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chemeClr val="bg1"/>
              </a:solidFill>
              <a:effectLst/>
              <a:uLnTx/>
              <a:uFillTx/>
              <a:latin typeface="Dreaming Outloud Pro" panose="03050502040302030504" pitchFamily="66" charset="0"/>
              <a:ea typeface="+mn-ea"/>
              <a:cs typeface="Dreaming Outloud Pro" panose="030505020403020305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6112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6C63A7D-801F-4B5B-922D-FEACBD183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9944" y="1690689"/>
            <a:ext cx="9888279" cy="4252912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nl-NL" sz="3200" b="1" dirty="0">
                <a:solidFill>
                  <a:srgbClr val="EB8D00"/>
                </a:solidFill>
              </a:rPr>
              <a:t>Migratie van soorten is van alle tijden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3200" b="1" dirty="0">
                <a:solidFill>
                  <a:srgbClr val="7F3D3F"/>
                </a:solidFill>
              </a:rPr>
              <a:t>Menselijke mobiliteit en handel zorgt voor meer migratie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3200" b="1" dirty="0">
                <a:solidFill>
                  <a:srgbClr val="009982"/>
                </a:solidFill>
              </a:rPr>
              <a:t>Soorten kunnen voor overlast zorgen; inheems en exoot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3200" b="1" dirty="0">
                <a:solidFill>
                  <a:srgbClr val="EB8D00"/>
                </a:solidFill>
              </a:rPr>
              <a:t>Geen enkele soort is altijd een plaagsoort.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3200" b="1" dirty="0">
                <a:solidFill>
                  <a:srgbClr val="7F3D3F"/>
                </a:solidFill>
              </a:rPr>
              <a:t>De omstandigheden bepalen of en waar een soort ongewenst is. </a:t>
            </a:r>
          </a:p>
          <a:p>
            <a:pPr>
              <a:buFont typeface="Wingdings" panose="05000000000000000000" pitchFamily="2" charset="2"/>
              <a:buChar char="Ø"/>
            </a:pPr>
            <a:endParaRPr lang="nl-NL" sz="3200" b="1" dirty="0">
              <a:solidFill>
                <a:srgbClr val="009982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nl-NL" sz="3200" b="1" dirty="0">
                <a:solidFill>
                  <a:srgbClr val="009982"/>
                </a:solidFill>
              </a:rPr>
              <a:t>We moeten met invasieve exoten leren leven, net als met brandnetels, muggen, edelherten, ratten en onkruid in de moestuin: </a:t>
            </a:r>
            <a:r>
              <a:rPr lang="nl-NL" sz="3200" b="1" dirty="0">
                <a:solidFill>
                  <a:srgbClr val="EB8D00"/>
                </a:solidFill>
              </a:rPr>
              <a:t>Accepteren waar het kan, bestrijden waar het moet</a:t>
            </a:r>
            <a:r>
              <a:rPr lang="nl-NL" sz="3200" b="1" dirty="0">
                <a:solidFill>
                  <a:srgbClr val="009982"/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3200" b="1" dirty="0">
                <a:solidFill>
                  <a:srgbClr val="009982"/>
                </a:solidFill>
              </a:rPr>
              <a:t>Daarbij helpt het om </a:t>
            </a:r>
            <a:r>
              <a:rPr lang="nl-NL" sz="3200" b="1" dirty="0">
                <a:solidFill>
                  <a:srgbClr val="7F3D3F"/>
                </a:solidFill>
              </a:rPr>
              <a:t>ecosystemen veerkrachtig te maken </a:t>
            </a:r>
            <a:r>
              <a:rPr lang="nl-NL" sz="3200" b="1" dirty="0">
                <a:solidFill>
                  <a:srgbClr val="009982"/>
                </a:solidFill>
              </a:rPr>
              <a:t>tegen overlast door invasieve exoten.</a:t>
            </a:r>
          </a:p>
          <a:p>
            <a:pPr marL="0" indent="0">
              <a:buNone/>
            </a:pPr>
            <a:endParaRPr lang="nl-NL" sz="3200" b="1" dirty="0">
              <a:solidFill>
                <a:srgbClr val="009982"/>
              </a:solidFill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3F8ACFA-8ED9-4DEB-AE2D-5ADC056A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944" y="111125"/>
            <a:ext cx="9888279" cy="1325563"/>
          </a:xfrm>
        </p:spPr>
        <p:txBody>
          <a:bodyPr>
            <a:normAutofit/>
          </a:bodyPr>
          <a:lstStyle/>
          <a:p>
            <a:r>
              <a:rPr lang="nl-NL" sz="4500" b="1" dirty="0">
                <a:solidFill>
                  <a:srgbClr val="009982"/>
                </a:solidFill>
                <a:latin typeface="+mn-lt"/>
              </a:rPr>
              <a:t>Take home </a:t>
            </a:r>
            <a:r>
              <a:rPr lang="nl-NL" sz="4500" b="1" dirty="0" err="1">
                <a:solidFill>
                  <a:srgbClr val="009982"/>
                </a:solidFill>
                <a:latin typeface="+mn-lt"/>
              </a:rPr>
              <a:t>message</a:t>
            </a:r>
            <a:endParaRPr lang="nl-NL" sz="4500" b="1" dirty="0">
              <a:solidFill>
                <a:srgbClr val="00998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08450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09E50391-A9CD-4C01-A9FC-E7CB17171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9072" y="1967031"/>
            <a:ext cx="7272670" cy="375329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4400" b="1" dirty="0">
              <a:solidFill>
                <a:srgbClr val="009982"/>
              </a:solidFill>
            </a:endParaRPr>
          </a:p>
          <a:p>
            <a:pPr marL="0" indent="0">
              <a:buNone/>
            </a:pPr>
            <a:endParaRPr lang="nl-NL" sz="4400" b="1" dirty="0">
              <a:solidFill>
                <a:srgbClr val="009982"/>
              </a:solidFill>
            </a:endParaRPr>
          </a:p>
          <a:p>
            <a:pPr marL="0" indent="0">
              <a:buNone/>
            </a:pPr>
            <a:r>
              <a:rPr lang="nl-NL" sz="4500" b="1" dirty="0">
                <a:solidFill>
                  <a:srgbClr val="EB8D00"/>
                </a:solidFill>
              </a:rPr>
              <a:t>Heeft u nog vragen?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990C152D-1FE9-4682-8F33-BBF28E413B46}"/>
              </a:ext>
            </a:extLst>
          </p:cNvPr>
          <p:cNvSpPr txBox="1">
            <a:spLocks/>
          </p:cNvSpPr>
          <p:nvPr/>
        </p:nvSpPr>
        <p:spPr>
          <a:xfrm>
            <a:off x="4109704" y="0"/>
            <a:ext cx="8082295" cy="1809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Bedankt voor uw aandacht</a:t>
            </a:r>
          </a:p>
        </p:txBody>
      </p:sp>
      <p:sp>
        <p:nvSpPr>
          <p:cNvPr id="10" name="Ondertitel 2">
            <a:extLst>
              <a:ext uri="{FF2B5EF4-FFF2-40B4-BE49-F238E27FC236}">
                <a16:creationId xmlns:a16="http://schemas.microsoft.com/office/drawing/2014/main" id="{A61B02E7-7718-46CA-A14A-C90844F21AEA}"/>
              </a:ext>
            </a:extLst>
          </p:cNvPr>
          <p:cNvSpPr txBox="1">
            <a:spLocks/>
          </p:cNvSpPr>
          <p:nvPr/>
        </p:nvSpPr>
        <p:spPr>
          <a:xfrm>
            <a:off x="4099071" y="6008721"/>
            <a:ext cx="5395803" cy="5524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LIFE </a:t>
            </a: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Resilias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heeft financiering ontvangen </a:t>
            </a:r>
            <a:b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van het LIFE-programma van de Europese Unie. </a:t>
            </a:r>
          </a:p>
        </p:txBody>
      </p:sp>
    </p:spTree>
    <p:extLst>
      <p:ext uri="{BB962C8B-B14F-4D97-AF65-F5344CB8AC3E}">
        <p14:creationId xmlns:p14="http://schemas.microsoft.com/office/powerpoint/2010/main" val="319162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1B0B947-B3DB-BBA3-8732-3BC04C470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99"/>
            <a:ext cx="12188824" cy="698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CA3CBF71-941D-400C-91D7-639307932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957" y="1759671"/>
            <a:ext cx="3278909" cy="3338657"/>
          </a:xfrm>
        </p:spPr>
        <p:txBody>
          <a:bodyPr>
            <a:normAutofit fontScale="90000"/>
          </a:bodyPr>
          <a:lstStyle/>
          <a:p>
            <a:pPr algn="ctr"/>
            <a:r>
              <a:rPr lang="nl-NL" sz="4800" dirty="0">
                <a:solidFill>
                  <a:srgbClr val="009982"/>
                </a:solidFill>
                <a:effectLst/>
                <a:latin typeface="Dreaming Outloud Pro" panose="020B0604020202020204" pitchFamily="66" charset="0"/>
                <a:ea typeface="Calibri" panose="020F0502020204030204" pitchFamily="34" charset="0"/>
                <a:cs typeface="Dreaming Outloud Pro" panose="020B0604020202020204" pitchFamily="66" charset="0"/>
              </a:rPr>
              <a:t>Nieuwe</a:t>
            </a:r>
            <a:r>
              <a:rPr lang="nl-NL" sz="4800" dirty="0">
                <a:solidFill>
                  <a:schemeClr val="bg1"/>
                </a:solidFill>
                <a:effectLst/>
                <a:latin typeface="Dreaming Outloud Pro" panose="020B0604020202020204" pitchFamily="66" charset="0"/>
                <a:ea typeface="Calibri" panose="020F0502020204030204" pitchFamily="34" charset="0"/>
                <a:cs typeface="Dreaming Outloud Pro" panose="020B0604020202020204" pitchFamily="66" charset="0"/>
              </a:rPr>
              <a:t> </a:t>
            </a:r>
            <a:r>
              <a:rPr lang="nl-NL" sz="4800" dirty="0">
                <a:solidFill>
                  <a:srgbClr val="009982"/>
                </a:solidFill>
                <a:effectLst/>
                <a:latin typeface="Dreaming Outloud Pro" panose="020B0604020202020204" pitchFamily="66" charset="0"/>
                <a:ea typeface="Calibri" panose="020F0502020204030204" pitchFamily="34" charset="0"/>
                <a:cs typeface="Dreaming Outloud Pro" panose="020B0604020202020204" pitchFamily="66" charset="0"/>
              </a:rPr>
              <a:t>soorten:</a:t>
            </a:r>
            <a:r>
              <a:rPr lang="nl-NL" sz="4800" dirty="0">
                <a:solidFill>
                  <a:schemeClr val="bg1"/>
                </a:solidFill>
                <a:effectLst/>
                <a:latin typeface="Dreaming Outloud Pro" panose="020B0604020202020204" pitchFamily="66" charset="0"/>
                <a:ea typeface="Calibri" panose="020F0502020204030204" pitchFamily="34" charset="0"/>
                <a:cs typeface="Dreaming Outloud Pro" panose="020B0604020202020204" pitchFamily="66" charset="0"/>
              </a:rPr>
              <a:t> </a:t>
            </a:r>
            <a:r>
              <a:rPr lang="nl-NL" sz="4800" dirty="0">
                <a:solidFill>
                  <a:srgbClr val="EB8D00"/>
                </a:solidFill>
                <a:effectLst/>
                <a:latin typeface="Dreaming Outloud Pro" panose="020B0604020202020204" pitchFamily="66" charset="0"/>
                <a:ea typeface="Calibri" panose="020F0502020204030204" pitchFamily="34" charset="0"/>
                <a:cs typeface="Dreaming Outloud Pro" panose="020B0604020202020204" pitchFamily="66" charset="0"/>
              </a:rPr>
              <a:t>verleden, heden en toekomst </a:t>
            </a:r>
            <a:endParaRPr lang="nl-NL" sz="3200" dirty="0">
              <a:solidFill>
                <a:srgbClr val="EB8D00"/>
              </a:solidFill>
              <a:latin typeface="Dreaming Outloud Pro" panose="020B0604020202020204" pitchFamily="66" charset="0"/>
              <a:cs typeface="Dreaming Outloud Pro" panose="020B0604020202020204" pitchFamily="66" charset="0"/>
            </a:endParaRPr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1" name="Sectiezoom 10">
                <a:extLst>
                  <a:ext uri="{FF2B5EF4-FFF2-40B4-BE49-F238E27FC236}">
                    <a16:creationId xmlns:a16="http://schemas.microsoft.com/office/drawing/2014/main" id="{345DADE6-2824-6360-E6F4-B443C4849C8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34033810"/>
                  </p:ext>
                </p:extLst>
              </p:nvPr>
            </p:nvGraphicFramePr>
            <p:xfrm>
              <a:off x="775855" y="1714499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A98B066F-72CC-4A5A-B984-6C458990A090}">
                    <psez:zmPr id="{93A3EFEB-4CDF-4F2D-A8BA-700942FCE106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1" name="Sectiezoom 10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345DADE6-2824-6360-E6F4-B443C4849C8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5855" y="1714499"/>
                <a:ext cx="3048000" cy="1714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3" name="Sectiezoom 12">
                <a:extLst>
                  <a:ext uri="{FF2B5EF4-FFF2-40B4-BE49-F238E27FC236}">
                    <a16:creationId xmlns:a16="http://schemas.microsoft.com/office/drawing/2014/main" id="{86F23B4B-C7FE-FB83-A7CD-419069212E5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90887496"/>
                  </p:ext>
                </p:extLst>
              </p:nvPr>
            </p:nvGraphicFramePr>
            <p:xfrm>
              <a:off x="668049" y="3082290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9499BF1D-9076-4D87-994D-40439F249DD7}">
                    <psez:zmPr id="{B8386D5B-94A9-4532-A843-5DC1068BE76B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3" name="Sectiezoom 12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86F23B4B-C7FE-FB83-A7CD-419069212E5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8049" y="3082290"/>
                <a:ext cx="3048000" cy="1714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5" name="Sectiezoom 14">
                <a:extLst>
                  <a:ext uri="{FF2B5EF4-FFF2-40B4-BE49-F238E27FC236}">
                    <a16:creationId xmlns:a16="http://schemas.microsoft.com/office/drawing/2014/main" id="{595DDDD9-7AB1-4ABE-08A1-4CF41334838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45928275"/>
                  </p:ext>
                </p:extLst>
              </p:nvPr>
            </p:nvGraphicFramePr>
            <p:xfrm>
              <a:off x="957407" y="4614800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DF05A95C-525F-45D9-8234-274CA6DC5B08}">
                    <psez:zmPr id="{DC18C018-C5C5-4729-AAA3-1FC2C3BB85EE}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5" name="Sectiezoom 14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595DDDD9-7AB1-4ABE-08A1-4CF4133483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57407" y="4614800"/>
                <a:ext cx="3048000" cy="1714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7" name="Sectiezoom 16">
                <a:extLst>
                  <a:ext uri="{FF2B5EF4-FFF2-40B4-BE49-F238E27FC236}">
                    <a16:creationId xmlns:a16="http://schemas.microsoft.com/office/drawing/2014/main" id="{1FA7DF97-9F23-2E10-C03F-705F8847634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49191843"/>
                  </p:ext>
                </p:extLst>
              </p:nvPr>
            </p:nvGraphicFramePr>
            <p:xfrm>
              <a:off x="8437345" y="438150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690C1F21-329D-4F8A-93F5-EE992BEF3659}">
                    <psez:zmPr id="{D0E9A028-EF93-4B47-BB34-CF628BFBFADA}" transitionDur="1000">
                      <p166:blipFill xmlns:p166="http://schemas.microsoft.com/office/powerpoint/2016/6/main">
                        <a:blip r:embed="rId1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7" name="Sectiezoom 16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1FA7DF97-9F23-2E10-C03F-705F884763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437345" y="438150"/>
                <a:ext cx="3048000" cy="1714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9" name="Sectiezoom 18">
                <a:extLst>
                  <a:ext uri="{FF2B5EF4-FFF2-40B4-BE49-F238E27FC236}">
                    <a16:creationId xmlns:a16="http://schemas.microsoft.com/office/drawing/2014/main" id="{99334D85-958F-A734-15B5-3016BE89C06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60508551"/>
                  </p:ext>
                </p:extLst>
              </p:nvPr>
            </p:nvGraphicFramePr>
            <p:xfrm>
              <a:off x="8562108" y="2152650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E10103C4-8813-43AD-8813-AED55EAE3E5E}">
                    <psez:zmPr id="{062E3FDC-CCB5-45E1-B3D9-AF9A205A9242}" transitionDur="1000">
                      <p166:blipFill xmlns:p166="http://schemas.microsoft.com/office/powerpoint/2016/6/main">
                        <a:blip r:embed="rId1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9" name="Sectiezoom 18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99334D85-958F-A734-15B5-3016BE89C06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562108" y="2152650"/>
                <a:ext cx="3048000" cy="1714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21" name="Sectiezoom 20">
                <a:extLst>
                  <a:ext uri="{FF2B5EF4-FFF2-40B4-BE49-F238E27FC236}">
                    <a16:creationId xmlns:a16="http://schemas.microsoft.com/office/drawing/2014/main" id="{4A3EECDC-EDB6-722F-073D-FBC19150952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49234474"/>
                  </p:ext>
                </p:extLst>
              </p:nvPr>
            </p:nvGraphicFramePr>
            <p:xfrm>
              <a:off x="8686871" y="3560041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6F38F951-C29E-46A6-B8E2-04B10755CE69}">
                    <psez:zmPr id="{BE033E20-2D3B-4B72-894B-2E4FAD35FAF1}" transitionDur="1000">
                      <p166:blipFill xmlns:p166="http://schemas.microsoft.com/office/powerpoint/2016/6/main">
                        <a:blip r:embed="rId2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21" name="Sectiezoom 20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4A3EECDC-EDB6-722F-073D-FBC19150952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686871" y="3560041"/>
                <a:ext cx="3048000" cy="1714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3" name="Sectiezoom 2">
                <a:extLst>
                  <a:ext uri="{FF2B5EF4-FFF2-40B4-BE49-F238E27FC236}">
                    <a16:creationId xmlns:a16="http://schemas.microsoft.com/office/drawing/2014/main" id="{80A7D165-768E-4D95-2606-21E036FCBD9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62776062"/>
                  </p:ext>
                </p:extLst>
              </p:nvPr>
            </p:nvGraphicFramePr>
            <p:xfrm>
              <a:off x="775855" y="346708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11059F0F-9235-44FE-ACBF-77209C4C2FEA}">
                    <psez:zmPr id="{39DB8BEA-4C95-4617-99CF-2EA4813A49FD}" transitionDur="1000">
                      <p166:blipFill xmlns:p166="http://schemas.microsoft.com/office/powerpoint/2016/6/main">
                        <a:blip r:embed="rId2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3" name="Sectiezoom 2">
                <a:hlinkClick r:id="rId26" action="ppaction://hlinksldjump"/>
                <a:extLst>
                  <a:ext uri="{FF2B5EF4-FFF2-40B4-BE49-F238E27FC236}">
                    <a16:creationId xmlns:a16="http://schemas.microsoft.com/office/drawing/2014/main" id="{80A7D165-768E-4D95-2606-21E036FCBD9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75855" y="346708"/>
                <a:ext cx="3048000" cy="1714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7" name="Sectiezoom 6">
                <a:extLst>
                  <a:ext uri="{FF2B5EF4-FFF2-40B4-BE49-F238E27FC236}">
                    <a16:creationId xmlns:a16="http://schemas.microsoft.com/office/drawing/2014/main" id="{3467F83A-364D-B8B6-448F-B69DDB61A6A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81855461"/>
                  </p:ext>
                </p:extLst>
              </p:nvPr>
            </p:nvGraphicFramePr>
            <p:xfrm>
              <a:off x="8397513" y="4745101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6123900C-D494-4718-8BA1-6429C72EC0D3}">
                    <psez:zmPr id="{CDE8AA80-B81D-4C18-8E17-5D7939496EB2}" transitionDur="1000">
                      <p166:blipFill xmlns:p166="http://schemas.microsoft.com/office/powerpoint/2016/6/main">
                        <a:blip r:embed="rId2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7" name="Sectiezoom 6">
                <a:hlinkClick r:id="rId29" action="ppaction://hlinksldjump"/>
                <a:extLst>
                  <a:ext uri="{FF2B5EF4-FFF2-40B4-BE49-F238E27FC236}">
                    <a16:creationId xmlns:a16="http://schemas.microsoft.com/office/drawing/2014/main" id="{3467F83A-364D-B8B6-448F-B69DDB61A6A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397513" y="4745101"/>
                <a:ext cx="3048000" cy="1714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25354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5E1A7BF7-94B0-D0F5-522B-7EC385242B29}"/>
              </a:ext>
            </a:extLst>
          </p:cNvPr>
          <p:cNvSpPr txBox="1"/>
          <p:nvPr/>
        </p:nvSpPr>
        <p:spPr>
          <a:xfrm>
            <a:off x="-9236" y="2828835"/>
            <a:ext cx="12201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1" i="1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1 migratie is van alle tijden</a:t>
            </a:r>
          </a:p>
        </p:txBody>
      </p:sp>
    </p:spTree>
    <p:extLst>
      <p:ext uri="{BB962C8B-B14F-4D97-AF65-F5344CB8AC3E}">
        <p14:creationId xmlns:p14="http://schemas.microsoft.com/office/powerpoint/2010/main" val="1769388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6C63A7D-801F-4B5B-922D-FEACBD183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9944" y="2083981"/>
            <a:ext cx="9888279" cy="3859619"/>
          </a:xfrm>
        </p:spPr>
        <p:txBody>
          <a:bodyPr>
            <a:normAutofit/>
          </a:bodyPr>
          <a:lstStyle/>
          <a:p>
            <a:r>
              <a:rPr lang="nl-NL" sz="3200" dirty="0"/>
              <a:t>Afbeelding migratie Homo sapiens</a:t>
            </a:r>
          </a:p>
          <a:p>
            <a:pPr marL="0" indent="0">
              <a:buNone/>
            </a:pPr>
            <a:endParaRPr lang="nl-NL" sz="3200" b="1" dirty="0">
              <a:solidFill>
                <a:srgbClr val="009982"/>
              </a:solidFill>
            </a:endParaRPr>
          </a:p>
          <a:p>
            <a:pPr marL="0" indent="0">
              <a:buNone/>
            </a:pPr>
            <a:endParaRPr lang="nl-NL" sz="3200" b="1" dirty="0">
              <a:solidFill>
                <a:srgbClr val="009982"/>
              </a:solidFill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3F8ACFA-8ED9-4DEB-AE2D-5ADC056A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944" y="365125"/>
            <a:ext cx="9888279" cy="1325563"/>
          </a:xfrm>
        </p:spPr>
        <p:txBody>
          <a:bodyPr>
            <a:normAutofit/>
          </a:bodyPr>
          <a:lstStyle/>
          <a:p>
            <a:r>
              <a:rPr lang="nl-NL" sz="4500" b="1" dirty="0">
                <a:solidFill>
                  <a:srgbClr val="009982"/>
                </a:solidFill>
                <a:latin typeface="+mn-lt"/>
              </a:rPr>
              <a:t>Migratie is van alle tijden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4D2C1FDB-E7EE-B761-8CF0-6231EBD5D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75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6C63A7D-801F-4B5B-922D-FEACBD183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9944" y="2083981"/>
            <a:ext cx="9888279" cy="38596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200" b="1" dirty="0">
                <a:solidFill>
                  <a:srgbClr val="EB8D00"/>
                </a:solidFill>
              </a:rPr>
              <a:t>Hazelaar: hazelnootschillen uit Mesolithicum gevonden die veel ouder zijn dan de eerste hazelnoot pollen. </a:t>
            </a:r>
          </a:p>
          <a:p>
            <a:pPr marL="0" indent="0">
              <a:buNone/>
            </a:pPr>
            <a:endParaRPr lang="nl-NL" sz="3200" b="1" dirty="0">
              <a:solidFill>
                <a:srgbClr val="7F3D3F"/>
              </a:solidFill>
            </a:endParaRPr>
          </a:p>
          <a:p>
            <a:pPr marL="0" indent="0">
              <a:buNone/>
            </a:pPr>
            <a:r>
              <a:rPr lang="nl-NL" sz="3200" b="1" dirty="0">
                <a:solidFill>
                  <a:srgbClr val="7F3D3F"/>
                </a:solidFill>
              </a:rPr>
              <a:t>Intensieve introductie in Neolithicum: </a:t>
            </a:r>
          </a:p>
          <a:p>
            <a:r>
              <a:rPr lang="nl-NL" sz="3200" dirty="0">
                <a:solidFill>
                  <a:srgbClr val="7F3D3F"/>
                </a:solidFill>
              </a:rPr>
              <a:t>voedselgewassen, </a:t>
            </a:r>
          </a:p>
          <a:p>
            <a:r>
              <a:rPr lang="nl-NL" sz="3200" dirty="0">
                <a:solidFill>
                  <a:srgbClr val="7F3D3F"/>
                </a:solidFill>
              </a:rPr>
              <a:t>onkruiden: </a:t>
            </a:r>
          </a:p>
          <a:p>
            <a:r>
              <a:rPr lang="nl-NL" sz="3200" dirty="0">
                <a:solidFill>
                  <a:srgbClr val="7F3D3F"/>
                </a:solidFill>
              </a:rPr>
              <a:t>ongedierte (nu cultuurvolgers. </a:t>
            </a:r>
            <a:r>
              <a:rPr lang="nl-NL" sz="3200" dirty="0" err="1">
                <a:solidFill>
                  <a:srgbClr val="7F3D3F"/>
                </a:solidFill>
              </a:rPr>
              <a:t>Vb</a:t>
            </a:r>
            <a:r>
              <a:rPr lang="nl-NL" sz="3200" dirty="0">
                <a:solidFill>
                  <a:srgbClr val="7F3D3F"/>
                </a:solidFill>
              </a:rPr>
              <a:t> mus)</a:t>
            </a:r>
          </a:p>
          <a:p>
            <a:pPr marL="0" indent="0">
              <a:buNone/>
            </a:pPr>
            <a:endParaRPr lang="nl-NL" sz="3200" b="1" dirty="0">
              <a:solidFill>
                <a:srgbClr val="7F3D3F"/>
              </a:solidFill>
            </a:endParaRPr>
          </a:p>
          <a:p>
            <a:pPr marL="0" indent="0">
              <a:buNone/>
            </a:pPr>
            <a:endParaRPr lang="nl-NL" sz="3200" b="1" dirty="0">
              <a:solidFill>
                <a:srgbClr val="009982"/>
              </a:solidFill>
            </a:endParaRPr>
          </a:p>
          <a:p>
            <a:pPr marL="0" indent="0">
              <a:buNone/>
            </a:pPr>
            <a:endParaRPr lang="nl-NL" sz="3200" b="1" dirty="0">
              <a:solidFill>
                <a:srgbClr val="009982"/>
              </a:solidFill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3F8ACFA-8ED9-4DEB-AE2D-5ADC056A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944" y="365125"/>
            <a:ext cx="9888279" cy="1325563"/>
          </a:xfrm>
        </p:spPr>
        <p:txBody>
          <a:bodyPr>
            <a:normAutofit/>
          </a:bodyPr>
          <a:lstStyle/>
          <a:p>
            <a:r>
              <a:rPr lang="nl-NL" sz="4500" b="1" dirty="0">
                <a:solidFill>
                  <a:srgbClr val="009982"/>
                </a:solidFill>
                <a:latin typeface="+mn-lt"/>
              </a:rPr>
              <a:t>Vroege migratie dank zij de mens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632496F-BA4E-4643-4F25-DF72649813D6}"/>
              </a:ext>
            </a:extLst>
          </p:cNvPr>
          <p:cNvSpPr txBox="1"/>
          <p:nvPr/>
        </p:nvSpPr>
        <p:spPr>
          <a:xfrm>
            <a:off x="2428240" y="6231265"/>
            <a:ext cx="72745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/>
              <a:t>Nyssen, B., et al. (2016). The history of introduced tree species in Europe in a nutshell. </a:t>
            </a:r>
            <a:r>
              <a:rPr lang="en-US" sz="1400" i="1" u="sng" dirty="0"/>
              <a:t>Introduced tree species in European forests: opportunities and challenges. European Forest Institute</a:t>
            </a:r>
            <a:r>
              <a:rPr lang="en-US" sz="1400" b="1" i="1" u="sng" dirty="0"/>
              <a:t>: </a:t>
            </a:r>
            <a:r>
              <a:rPr lang="en-US" sz="1400" b="0" i="1" u="sng" dirty="0"/>
              <a:t>44 - 55.</a:t>
            </a:r>
            <a:endParaRPr lang="nl-NL" sz="1400" i="1" dirty="0"/>
          </a:p>
        </p:txBody>
      </p:sp>
    </p:spTree>
    <p:extLst>
      <p:ext uri="{BB962C8B-B14F-4D97-AF65-F5344CB8AC3E}">
        <p14:creationId xmlns:p14="http://schemas.microsoft.com/office/powerpoint/2010/main" val="3885452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F250BA8E-B46B-B3D6-4863-44B36BC34C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11628" y="991508"/>
            <a:ext cx="7620000" cy="467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6C63A7D-801F-4B5B-922D-FEACBD183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9944" y="2435047"/>
            <a:ext cx="6763015" cy="385961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l-NL" sz="3100" b="1" dirty="0">
                <a:solidFill>
                  <a:srgbClr val="EB8D00"/>
                </a:solidFill>
              </a:rPr>
              <a:t>Gewas – domesticatie - jaren geleden</a:t>
            </a:r>
          </a:p>
          <a:p>
            <a:r>
              <a:rPr lang="nl-NL" sz="3100" dirty="0">
                <a:solidFill>
                  <a:srgbClr val="EB8D00"/>
                </a:solidFill>
              </a:rPr>
              <a:t>Tarwe - Midden-Oosten - 11.500</a:t>
            </a:r>
          </a:p>
          <a:p>
            <a:r>
              <a:rPr lang="nl-NL" sz="3100" dirty="0">
                <a:solidFill>
                  <a:srgbClr val="EB8D00"/>
                </a:solidFill>
              </a:rPr>
              <a:t>Varken - Mesopotamië - 13.000</a:t>
            </a:r>
          </a:p>
          <a:p>
            <a:r>
              <a:rPr lang="nl-NL" sz="3100" dirty="0">
                <a:solidFill>
                  <a:srgbClr val="EB8D00"/>
                </a:solidFill>
              </a:rPr>
              <a:t>Aardappel - Zuid-Amerika - 10.000</a:t>
            </a:r>
          </a:p>
          <a:p>
            <a:r>
              <a:rPr lang="nl-NL" sz="3100" dirty="0">
                <a:solidFill>
                  <a:srgbClr val="EB8D00"/>
                </a:solidFill>
              </a:rPr>
              <a:t>Sla - Egypte - 6500</a:t>
            </a:r>
          </a:p>
          <a:p>
            <a:r>
              <a:rPr lang="nl-NL" sz="3100" dirty="0">
                <a:solidFill>
                  <a:srgbClr val="EB8D00"/>
                </a:solidFill>
              </a:rPr>
              <a:t>Mais - Midden-Amerika - 6.000</a:t>
            </a:r>
          </a:p>
          <a:p>
            <a:endParaRPr lang="nl-NL" sz="3100" b="1" dirty="0">
              <a:solidFill>
                <a:srgbClr val="009982"/>
              </a:solidFill>
            </a:endParaRPr>
          </a:p>
          <a:p>
            <a:pPr marL="0" indent="0">
              <a:buNone/>
            </a:pPr>
            <a:r>
              <a:rPr lang="nl-NL" sz="3100" b="1" dirty="0">
                <a:solidFill>
                  <a:srgbClr val="7F3D3F"/>
                </a:solidFill>
              </a:rPr>
              <a:t>Akkeronkruiden</a:t>
            </a:r>
          </a:p>
          <a:p>
            <a:r>
              <a:rPr lang="nl-NL" sz="3100" dirty="0">
                <a:solidFill>
                  <a:srgbClr val="7F3D3F"/>
                </a:solidFill>
              </a:rPr>
              <a:t>Kwamen met de gewassen mee.</a:t>
            </a:r>
          </a:p>
          <a:p>
            <a:r>
              <a:rPr lang="nl-NL" sz="3100" b="0" i="0" dirty="0">
                <a:solidFill>
                  <a:srgbClr val="7F3D3F"/>
                </a:solidFill>
                <a:effectLst/>
              </a:rPr>
              <a:t>Bolderik, korenbloem, rode klaver, klaprozen, juffertje</a:t>
            </a:r>
            <a:endParaRPr lang="nl-NL" sz="3100" b="1" dirty="0">
              <a:solidFill>
                <a:srgbClr val="7F3D3F"/>
              </a:solidFill>
            </a:endParaRPr>
          </a:p>
          <a:p>
            <a:endParaRPr lang="nl-NL" sz="3200" b="1" dirty="0">
              <a:solidFill>
                <a:srgbClr val="7F3D3F"/>
              </a:solidFill>
            </a:endParaRPr>
          </a:p>
          <a:p>
            <a:endParaRPr lang="nl-NL" sz="3200" b="1" dirty="0">
              <a:solidFill>
                <a:srgbClr val="009982"/>
              </a:solidFill>
            </a:endParaRPr>
          </a:p>
          <a:p>
            <a:endParaRPr lang="nl-NL" sz="3200" b="1" dirty="0">
              <a:solidFill>
                <a:srgbClr val="009982"/>
              </a:solidFill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3F8ACFA-8ED9-4DEB-AE2D-5ADC056A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944" y="151765"/>
            <a:ext cx="9888279" cy="1325563"/>
          </a:xfrm>
        </p:spPr>
        <p:txBody>
          <a:bodyPr>
            <a:normAutofit/>
          </a:bodyPr>
          <a:lstStyle/>
          <a:p>
            <a:r>
              <a:rPr lang="nl-NL" sz="4500" b="1" dirty="0">
                <a:solidFill>
                  <a:srgbClr val="009982"/>
                </a:solidFill>
                <a:latin typeface="+mn-lt"/>
              </a:rPr>
              <a:t>Voedselsoorten en onkruiden</a:t>
            </a:r>
          </a:p>
        </p:txBody>
      </p:sp>
    </p:spTree>
    <p:extLst>
      <p:ext uri="{BB962C8B-B14F-4D97-AF65-F5344CB8AC3E}">
        <p14:creationId xmlns:p14="http://schemas.microsoft.com/office/powerpoint/2010/main" val="3134791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ONIJ NTJES IN DE WARANDE, LAMPREI IN DE ABDIJ Hoe het konijn bij ons  verspreid werd - PDF Gratis download">
            <a:extLst>
              <a:ext uri="{FF2B5EF4-FFF2-40B4-BE49-F238E27FC236}">
                <a16:creationId xmlns:a16="http://schemas.microsoft.com/office/drawing/2014/main" id="{AEB4FF97-D18F-28C2-850A-733C4F7E1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4698991"/>
            <a:ext cx="9060760" cy="215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F3F8ACFA-8ED9-4DEB-AE2D-5ADC056A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280" y="306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NL" sz="4500" b="1" dirty="0">
                <a:solidFill>
                  <a:srgbClr val="009982"/>
                </a:solidFill>
                <a:latin typeface="+mn-lt"/>
              </a:rPr>
              <a:t>‘Recentere’ migratie dankzij de mens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6C63A7D-801F-4B5B-922D-FEACBD183B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8800" y="1387158"/>
            <a:ext cx="5461000" cy="197421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nl-NL" sz="4400" b="1" dirty="0">
                <a:solidFill>
                  <a:srgbClr val="EB8D00"/>
                </a:solidFill>
              </a:rPr>
              <a:t>Tamme kastanje (</a:t>
            </a:r>
            <a:r>
              <a:rPr lang="nl-NL" sz="4400" b="1" i="1" dirty="0" err="1">
                <a:solidFill>
                  <a:srgbClr val="EB8D00"/>
                </a:solidFill>
              </a:rPr>
              <a:t>Castanea</a:t>
            </a:r>
            <a:r>
              <a:rPr lang="nl-NL" sz="4400" b="1" i="1" dirty="0">
                <a:solidFill>
                  <a:srgbClr val="EB8D00"/>
                </a:solidFill>
              </a:rPr>
              <a:t> </a:t>
            </a:r>
            <a:r>
              <a:rPr lang="nl-NL" sz="4400" b="1" i="1" dirty="0" err="1">
                <a:solidFill>
                  <a:srgbClr val="EB8D00"/>
                </a:solidFill>
              </a:rPr>
              <a:t>sativa</a:t>
            </a:r>
            <a:r>
              <a:rPr lang="nl-NL" sz="4400" b="1" dirty="0">
                <a:solidFill>
                  <a:srgbClr val="EB8D00"/>
                </a:solidFill>
              </a:rPr>
              <a:t>)</a:t>
            </a:r>
          </a:p>
          <a:p>
            <a:r>
              <a:rPr lang="en-US" sz="2600" dirty="0" err="1">
                <a:solidFill>
                  <a:srgbClr val="EB8D00"/>
                </a:solidFill>
              </a:rPr>
              <a:t>Oorsprong</a:t>
            </a:r>
            <a:r>
              <a:rPr lang="en-US" sz="2600" dirty="0">
                <a:solidFill>
                  <a:srgbClr val="EB8D00"/>
                </a:solidFill>
              </a:rPr>
              <a:t> Cau</a:t>
            </a:r>
            <a:r>
              <a:rPr lang="en-US" sz="2600" b="0" i="0" u="none" strike="noStrike" baseline="0" dirty="0">
                <a:solidFill>
                  <a:srgbClr val="EB8D00"/>
                </a:solidFill>
              </a:rPr>
              <a:t>casus </a:t>
            </a:r>
          </a:p>
          <a:p>
            <a:pPr algn="l"/>
            <a:r>
              <a:rPr lang="en-US" sz="2600" b="0" i="0" u="none" strike="noStrike" baseline="0" dirty="0" err="1">
                <a:solidFill>
                  <a:srgbClr val="EB8D00"/>
                </a:solidFill>
              </a:rPr>
              <a:t>Grieken</a:t>
            </a:r>
            <a:r>
              <a:rPr lang="en-US" sz="2600" b="0" i="0" u="none" strike="noStrike" baseline="0" dirty="0">
                <a:solidFill>
                  <a:srgbClr val="EB8D00"/>
                </a:solidFill>
              </a:rPr>
              <a:t> </a:t>
            </a:r>
            <a:r>
              <a:rPr lang="en-US" sz="2600" b="0" i="0" u="none" strike="noStrike" baseline="0" dirty="0" err="1">
                <a:solidFill>
                  <a:srgbClr val="EB8D00"/>
                </a:solidFill>
              </a:rPr>
              <a:t>gebruiken</a:t>
            </a:r>
            <a:r>
              <a:rPr lang="en-US" sz="2600" b="0" i="0" u="none" strike="noStrike" baseline="0" dirty="0">
                <a:solidFill>
                  <a:srgbClr val="EB8D00"/>
                </a:solidFill>
              </a:rPr>
              <a:t> </a:t>
            </a:r>
            <a:r>
              <a:rPr lang="en-US" sz="2600" b="0" i="0" u="none" strike="noStrike" baseline="0" dirty="0" err="1">
                <a:solidFill>
                  <a:srgbClr val="EB8D00"/>
                </a:solidFill>
              </a:rPr>
              <a:t>kastanje</a:t>
            </a:r>
            <a:r>
              <a:rPr lang="en-US" sz="2600" b="0" i="0" u="none" strike="noStrike" baseline="0" dirty="0">
                <a:solidFill>
                  <a:srgbClr val="EB8D00"/>
                </a:solidFill>
              </a:rPr>
              <a:t> in </a:t>
            </a:r>
            <a:r>
              <a:rPr lang="en-US" sz="2600" b="0" i="0" u="none" strike="noStrike" baseline="0" dirty="0" err="1">
                <a:solidFill>
                  <a:srgbClr val="EB8D00"/>
                </a:solidFill>
              </a:rPr>
              <a:t>hun</a:t>
            </a:r>
            <a:r>
              <a:rPr lang="en-US" sz="2600" b="0" i="0" u="none" strike="noStrike" baseline="0" dirty="0">
                <a:solidFill>
                  <a:srgbClr val="EB8D00"/>
                </a:solidFill>
              </a:rPr>
              <a:t> </a:t>
            </a:r>
            <a:r>
              <a:rPr lang="en-US" sz="2600" b="0" i="0" u="none" strike="noStrike" baseline="0" dirty="0" err="1">
                <a:solidFill>
                  <a:srgbClr val="EB8D00"/>
                </a:solidFill>
              </a:rPr>
              <a:t>uitgebreide</a:t>
            </a:r>
            <a:r>
              <a:rPr lang="en-US" sz="2600" b="0" i="0" u="none" strike="noStrike" baseline="0" dirty="0">
                <a:solidFill>
                  <a:srgbClr val="EB8D00"/>
                </a:solidFill>
              </a:rPr>
              <a:t> </a:t>
            </a:r>
            <a:r>
              <a:rPr lang="en-US" sz="2600" b="0" i="0" u="none" strike="noStrike" baseline="0" dirty="0" err="1">
                <a:solidFill>
                  <a:srgbClr val="EB8D00"/>
                </a:solidFill>
              </a:rPr>
              <a:t>rijk</a:t>
            </a:r>
            <a:r>
              <a:rPr lang="en-US" sz="2600" b="0" i="0" u="none" strike="noStrike" baseline="0" dirty="0">
                <a:solidFill>
                  <a:srgbClr val="EB8D00"/>
                </a:solidFill>
              </a:rPr>
              <a:t>.</a:t>
            </a:r>
          </a:p>
          <a:p>
            <a:pPr algn="l"/>
            <a:r>
              <a:rPr lang="en-US" sz="2600" b="0" i="0" u="none" strike="noStrike" baseline="0" dirty="0">
                <a:solidFill>
                  <a:srgbClr val="EB8D00"/>
                </a:solidFill>
              </a:rPr>
              <a:t>Zo </a:t>
            </a:r>
            <a:r>
              <a:rPr lang="en-US" sz="2600" b="0" i="0" u="none" strike="noStrike" baseline="0" dirty="0" err="1">
                <a:solidFill>
                  <a:srgbClr val="EB8D00"/>
                </a:solidFill>
              </a:rPr>
              <a:t>ook</a:t>
            </a:r>
            <a:r>
              <a:rPr lang="en-US" sz="2600" b="0" i="0" u="none" strike="noStrike" baseline="0" dirty="0">
                <a:solidFill>
                  <a:srgbClr val="EB8D00"/>
                </a:solidFill>
              </a:rPr>
              <a:t> later de </a:t>
            </a:r>
            <a:r>
              <a:rPr lang="en-US" sz="2600" b="0" i="0" u="none" strike="noStrike" baseline="0" dirty="0" err="1">
                <a:solidFill>
                  <a:srgbClr val="EB8D00"/>
                </a:solidFill>
              </a:rPr>
              <a:t>Romeinen</a:t>
            </a:r>
            <a:r>
              <a:rPr lang="en-US" sz="2600" b="0" i="0" u="none" strike="noStrike" baseline="0" dirty="0">
                <a:solidFill>
                  <a:srgbClr val="EB8D00"/>
                </a:solidFill>
              </a:rPr>
              <a:t> (</a:t>
            </a:r>
            <a:r>
              <a:rPr lang="en-US" sz="2600" b="0" i="0" u="none" strike="noStrike" baseline="0" dirty="0" err="1">
                <a:solidFill>
                  <a:srgbClr val="EB8D00"/>
                </a:solidFill>
              </a:rPr>
              <a:t>Kastanje</a:t>
            </a:r>
            <a:r>
              <a:rPr lang="en-US" sz="2600" b="0" i="0" u="none" strike="noStrike" baseline="0" dirty="0">
                <a:solidFill>
                  <a:srgbClr val="EB8D00"/>
                </a:solidFill>
              </a:rPr>
              <a:t> is </a:t>
            </a:r>
            <a:r>
              <a:rPr lang="en-US" sz="2600" b="0" i="0" u="none" strike="noStrike" baseline="0" dirty="0" err="1">
                <a:solidFill>
                  <a:srgbClr val="EB8D00"/>
                </a:solidFill>
              </a:rPr>
              <a:t>dus</a:t>
            </a:r>
            <a:r>
              <a:rPr lang="en-US" sz="2600" b="0" i="0" u="none" strike="noStrike" baseline="0" dirty="0">
                <a:solidFill>
                  <a:srgbClr val="EB8D00"/>
                </a:solidFill>
              </a:rPr>
              <a:t> ‘</a:t>
            </a:r>
            <a:r>
              <a:rPr lang="en-US" sz="2600" b="0" i="0" u="none" strike="noStrike" baseline="0" dirty="0" err="1">
                <a:solidFill>
                  <a:srgbClr val="EB8D00"/>
                </a:solidFill>
              </a:rPr>
              <a:t>exoot</a:t>
            </a:r>
            <a:r>
              <a:rPr lang="en-US" sz="2600" b="0" i="0" u="none" strike="noStrike" baseline="0" dirty="0">
                <a:solidFill>
                  <a:srgbClr val="EB8D00"/>
                </a:solidFill>
              </a:rPr>
              <a:t>’ </a:t>
            </a:r>
            <a:r>
              <a:rPr lang="en-US" sz="2600" b="0" i="0" u="none" strike="noStrike" baseline="0" dirty="0" err="1">
                <a:solidFill>
                  <a:srgbClr val="EB8D00"/>
                </a:solidFill>
              </a:rPr>
              <a:t>aan</a:t>
            </a:r>
            <a:r>
              <a:rPr lang="en-US" sz="2600" b="0" i="0" u="none" strike="noStrike" baseline="0" dirty="0">
                <a:solidFill>
                  <a:srgbClr val="EB8D00"/>
                </a:solidFill>
              </a:rPr>
              <a:t> de </a:t>
            </a:r>
            <a:r>
              <a:rPr lang="en-US" sz="2600" b="0" i="0" u="none" strike="noStrike" baseline="0" dirty="0" err="1">
                <a:solidFill>
                  <a:srgbClr val="EB8D00"/>
                </a:solidFill>
              </a:rPr>
              <a:t>middellandse</a:t>
            </a:r>
            <a:r>
              <a:rPr lang="en-US" sz="2600" b="0" i="0" u="none" strike="noStrike" baseline="0" dirty="0">
                <a:solidFill>
                  <a:srgbClr val="EB8D00"/>
                </a:solidFill>
              </a:rPr>
              <a:t> zee)</a:t>
            </a:r>
          </a:p>
          <a:p>
            <a:pPr algn="l"/>
            <a:r>
              <a:rPr lang="en-US" sz="2600" b="0" i="0" u="none" strike="noStrike" baseline="0" dirty="0" err="1">
                <a:solidFill>
                  <a:srgbClr val="EB8D00"/>
                </a:solidFill>
              </a:rPr>
              <a:t>Romeinen</a:t>
            </a:r>
            <a:r>
              <a:rPr lang="en-US" sz="2600" b="0" i="0" u="none" strike="noStrike" baseline="0" dirty="0">
                <a:solidFill>
                  <a:srgbClr val="EB8D00"/>
                </a:solidFill>
              </a:rPr>
              <a:t> </a:t>
            </a:r>
            <a:r>
              <a:rPr lang="en-US" sz="2600" b="0" i="0" u="none" strike="noStrike" baseline="0" dirty="0" err="1">
                <a:solidFill>
                  <a:srgbClr val="EB8D00"/>
                </a:solidFill>
              </a:rPr>
              <a:t>verspreide</a:t>
            </a:r>
            <a:r>
              <a:rPr lang="en-US" sz="2600" b="0" i="0" u="none" strike="noStrike" baseline="0" dirty="0">
                <a:solidFill>
                  <a:srgbClr val="EB8D00"/>
                </a:solidFill>
              </a:rPr>
              <a:t> </a:t>
            </a:r>
            <a:r>
              <a:rPr lang="en-US" sz="2600" b="0" i="0" u="none" strike="noStrike" baseline="0" dirty="0" err="1">
                <a:solidFill>
                  <a:srgbClr val="EB8D00"/>
                </a:solidFill>
              </a:rPr>
              <a:t>kastanje</a:t>
            </a:r>
            <a:r>
              <a:rPr lang="en-US" sz="2600" b="0" i="0" u="none" strike="noStrike" baseline="0" dirty="0">
                <a:solidFill>
                  <a:srgbClr val="EB8D00"/>
                </a:solidFill>
              </a:rPr>
              <a:t> tot in Nederland</a:t>
            </a:r>
          </a:p>
          <a:p>
            <a:pPr marL="0" indent="0">
              <a:buNone/>
            </a:pPr>
            <a:endParaRPr lang="nl-NL" sz="3200" b="1" dirty="0">
              <a:solidFill>
                <a:srgbClr val="009982"/>
              </a:solidFill>
            </a:endParaRPr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0F05F4C2-8C02-823B-8D0E-039E52D22A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64" y="1387158"/>
            <a:ext cx="5613400" cy="205549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nl-NL" sz="4500" b="1" dirty="0">
                <a:solidFill>
                  <a:srgbClr val="7F3D3F"/>
                </a:solidFill>
              </a:rPr>
              <a:t>Mispel </a:t>
            </a:r>
            <a:r>
              <a:rPr lang="en-US" sz="4500" b="0" i="0" u="none" strike="noStrike" baseline="0" dirty="0">
                <a:solidFill>
                  <a:srgbClr val="7F3D3F"/>
                </a:solidFill>
              </a:rPr>
              <a:t>(</a:t>
            </a:r>
            <a:r>
              <a:rPr lang="en-US" sz="4500" b="0" i="1" u="none" strike="noStrike" baseline="0" dirty="0">
                <a:solidFill>
                  <a:srgbClr val="7F3D3F"/>
                </a:solidFill>
              </a:rPr>
              <a:t>Mespilus germanica</a:t>
            </a:r>
            <a:r>
              <a:rPr lang="en-US" sz="4500" b="0" i="0" u="none" strike="noStrike" baseline="0" dirty="0">
                <a:solidFill>
                  <a:srgbClr val="7F3D3F"/>
                </a:solidFill>
              </a:rPr>
              <a:t>) </a:t>
            </a:r>
          </a:p>
          <a:p>
            <a:r>
              <a:rPr lang="en-US" sz="2600" dirty="0" err="1">
                <a:solidFill>
                  <a:srgbClr val="7F3D3F"/>
                </a:solidFill>
              </a:rPr>
              <a:t>Oorsprong</a:t>
            </a:r>
            <a:r>
              <a:rPr lang="en-US" sz="2600" dirty="0">
                <a:solidFill>
                  <a:srgbClr val="7F3D3F"/>
                </a:solidFill>
              </a:rPr>
              <a:t> Cau</a:t>
            </a:r>
            <a:r>
              <a:rPr lang="en-US" sz="2600" b="0" i="0" u="none" strike="noStrike" baseline="0" dirty="0">
                <a:solidFill>
                  <a:srgbClr val="7F3D3F"/>
                </a:solidFill>
              </a:rPr>
              <a:t>casus </a:t>
            </a:r>
          </a:p>
          <a:p>
            <a:r>
              <a:rPr lang="en-US" sz="2600" b="0" i="0" u="none" strike="noStrike" baseline="0" dirty="0" err="1">
                <a:solidFill>
                  <a:srgbClr val="7F3D3F"/>
                </a:solidFill>
              </a:rPr>
              <a:t>Assyriers</a:t>
            </a:r>
            <a:r>
              <a:rPr lang="en-US" sz="2600" b="0" i="0" u="none" strike="noStrike" baseline="0" dirty="0">
                <a:solidFill>
                  <a:srgbClr val="7F3D3F"/>
                </a:solidFill>
              </a:rPr>
              <a:t> </a:t>
            </a:r>
            <a:r>
              <a:rPr lang="en-US" sz="2600" b="0" i="0" u="none" strike="noStrike" baseline="0" dirty="0" err="1">
                <a:solidFill>
                  <a:srgbClr val="7F3D3F"/>
                </a:solidFill>
              </a:rPr>
              <a:t>verspreiden</a:t>
            </a:r>
            <a:r>
              <a:rPr lang="en-US" sz="2600" b="0" i="0" u="none" strike="noStrike" baseline="0" dirty="0">
                <a:solidFill>
                  <a:srgbClr val="7F3D3F"/>
                </a:solidFill>
              </a:rPr>
              <a:t> </a:t>
            </a:r>
            <a:r>
              <a:rPr lang="en-US" sz="2600" b="0" i="0" u="none" strike="noStrike" baseline="0" dirty="0" err="1">
                <a:solidFill>
                  <a:srgbClr val="7F3D3F"/>
                </a:solidFill>
              </a:rPr>
              <a:t>naar</a:t>
            </a:r>
            <a:r>
              <a:rPr lang="en-US" sz="2600" b="0" i="0" u="none" strike="noStrike" baseline="0" dirty="0">
                <a:solidFill>
                  <a:srgbClr val="7F3D3F"/>
                </a:solidFill>
              </a:rPr>
              <a:t> </a:t>
            </a:r>
            <a:r>
              <a:rPr lang="en-US" sz="2600" b="0" i="0" u="none" strike="noStrike" baseline="0" dirty="0" err="1">
                <a:solidFill>
                  <a:srgbClr val="7F3D3F"/>
                </a:solidFill>
              </a:rPr>
              <a:t>Turkeije</a:t>
            </a:r>
            <a:r>
              <a:rPr lang="en-US" sz="2600" b="0" i="0" u="none" strike="noStrike" baseline="0" dirty="0">
                <a:solidFill>
                  <a:srgbClr val="7F3D3F"/>
                </a:solidFill>
              </a:rPr>
              <a:t> </a:t>
            </a:r>
          </a:p>
          <a:p>
            <a:r>
              <a:rPr lang="en-US" sz="2600" b="0" i="0" u="none" strike="noStrike" baseline="0" dirty="0" err="1">
                <a:solidFill>
                  <a:srgbClr val="7F3D3F"/>
                </a:solidFill>
              </a:rPr>
              <a:t>Grieken</a:t>
            </a:r>
            <a:r>
              <a:rPr lang="en-US" sz="2600" b="0" i="0" u="none" strike="noStrike" baseline="0" dirty="0">
                <a:solidFill>
                  <a:srgbClr val="7F3D3F"/>
                </a:solidFill>
              </a:rPr>
              <a:t>/</a:t>
            </a:r>
            <a:r>
              <a:rPr lang="en-US" sz="2600" b="0" i="0" u="none" strike="noStrike" baseline="0" dirty="0" err="1">
                <a:solidFill>
                  <a:srgbClr val="7F3D3F"/>
                </a:solidFill>
              </a:rPr>
              <a:t>Romeinen</a:t>
            </a:r>
            <a:r>
              <a:rPr lang="en-US" sz="2600" b="0" i="0" u="none" strike="noStrike" baseline="0" dirty="0">
                <a:solidFill>
                  <a:srgbClr val="7F3D3F"/>
                </a:solidFill>
              </a:rPr>
              <a:t> </a:t>
            </a:r>
            <a:r>
              <a:rPr lang="en-US" sz="2600" b="0" i="0" u="none" strike="noStrike" baseline="0" dirty="0" err="1">
                <a:solidFill>
                  <a:srgbClr val="7F3D3F"/>
                </a:solidFill>
              </a:rPr>
              <a:t>verspreiden</a:t>
            </a:r>
            <a:r>
              <a:rPr lang="en-US" sz="2600" b="0" i="0" u="none" strike="noStrike" baseline="0" dirty="0">
                <a:solidFill>
                  <a:srgbClr val="7F3D3F"/>
                </a:solidFill>
              </a:rPr>
              <a:t> over </a:t>
            </a:r>
            <a:r>
              <a:rPr lang="en-US" sz="2600" b="0" i="0" u="none" strike="noStrike" baseline="0" dirty="0" err="1">
                <a:solidFill>
                  <a:srgbClr val="7F3D3F"/>
                </a:solidFill>
              </a:rPr>
              <a:t>middellandse</a:t>
            </a:r>
            <a:r>
              <a:rPr lang="en-US" sz="2600" b="0" i="0" u="none" strike="noStrike" baseline="0" dirty="0">
                <a:solidFill>
                  <a:srgbClr val="7F3D3F"/>
                </a:solidFill>
              </a:rPr>
              <a:t> </a:t>
            </a:r>
            <a:r>
              <a:rPr lang="en-US" sz="2600" b="0" i="0" u="none" strike="noStrike" baseline="0" dirty="0" err="1">
                <a:solidFill>
                  <a:srgbClr val="7F3D3F"/>
                </a:solidFill>
              </a:rPr>
              <a:t>zeegebied</a:t>
            </a:r>
            <a:r>
              <a:rPr lang="en-US" sz="2600" b="0" i="0" u="none" strike="noStrike" baseline="0" dirty="0">
                <a:solidFill>
                  <a:srgbClr val="7F3D3F"/>
                </a:solidFill>
              </a:rPr>
              <a:t>. </a:t>
            </a:r>
          </a:p>
          <a:p>
            <a:r>
              <a:rPr lang="en-US" sz="2600" b="0" i="0" u="none" strike="noStrike" baseline="0" dirty="0" err="1">
                <a:solidFill>
                  <a:srgbClr val="7F3D3F"/>
                </a:solidFill>
              </a:rPr>
              <a:t>Middeeeuwen</a:t>
            </a:r>
            <a:r>
              <a:rPr lang="en-US" sz="2600" b="0" i="0" u="none" strike="noStrike" baseline="0" dirty="0">
                <a:solidFill>
                  <a:srgbClr val="7F3D3F"/>
                </a:solidFill>
              </a:rPr>
              <a:t> </a:t>
            </a:r>
            <a:r>
              <a:rPr lang="en-US" sz="2600" b="0" i="0" u="none" strike="noStrike" baseline="0" dirty="0" err="1">
                <a:solidFill>
                  <a:srgbClr val="7F3D3F"/>
                </a:solidFill>
              </a:rPr>
              <a:t>bij</a:t>
            </a:r>
            <a:r>
              <a:rPr lang="en-US" sz="2600" b="0" i="0" u="none" strike="noStrike" baseline="0" dirty="0">
                <a:solidFill>
                  <a:srgbClr val="7F3D3F"/>
                </a:solidFill>
              </a:rPr>
              <a:t> </a:t>
            </a:r>
            <a:r>
              <a:rPr lang="en-US" sz="2600" b="0" i="0" u="none" strike="noStrike" baseline="0" dirty="0" err="1">
                <a:solidFill>
                  <a:srgbClr val="7F3D3F"/>
                </a:solidFill>
              </a:rPr>
              <a:t>ons</a:t>
            </a:r>
            <a:r>
              <a:rPr lang="en-US" sz="2600" b="0" i="0" u="none" strike="noStrike" baseline="0" dirty="0">
                <a:solidFill>
                  <a:srgbClr val="7F3D3F"/>
                </a:solidFill>
              </a:rPr>
              <a:t> </a:t>
            </a:r>
            <a:r>
              <a:rPr lang="en-US" sz="2600" b="0" i="0" u="none" strike="noStrike" baseline="0" dirty="0" err="1">
                <a:solidFill>
                  <a:srgbClr val="7F3D3F"/>
                </a:solidFill>
              </a:rPr>
              <a:t>aangeplant</a:t>
            </a:r>
            <a:r>
              <a:rPr lang="en-US" sz="2600" b="0" i="0" u="none" strike="noStrike" baseline="0" dirty="0">
                <a:solidFill>
                  <a:srgbClr val="7F3D3F"/>
                </a:solidFill>
              </a:rPr>
              <a:t>. </a:t>
            </a:r>
          </a:p>
          <a:p>
            <a:r>
              <a:rPr lang="en-US" sz="2600" b="0" i="0" u="none" strike="noStrike" baseline="0" dirty="0">
                <a:solidFill>
                  <a:srgbClr val="7F3D3F"/>
                </a:solidFill>
              </a:rPr>
              <a:t>Nu Rode </a:t>
            </a:r>
            <a:r>
              <a:rPr lang="en-US" sz="2600" b="0" i="0" u="none" strike="noStrike" baseline="0" dirty="0" err="1">
                <a:solidFill>
                  <a:srgbClr val="7F3D3F"/>
                </a:solidFill>
              </a:rPr>
              <a:t>Lijst</a:t>
            </a:r>
            <a:r>
              <a:rPr lang="en-US" sz="2600" b="0" i="0" u="none" strike="noStrike" baseline="0" dirty="0">
                <a:solidFill>
                  <a:srgbClr val="7F3D3F"/>
                </a:solidFill>
              </a:rPr>
              <a:t> </a:t>
            </a:r>
            <a:r>
              <a:rPr lang="en-US" sz="2600" b="0" i="0" u="none" strike="noStrike" baseline="0" dirty="0" err="1">
                <a:solidFill>
                  <a:srgbClr val="7F3D3F"/>
                </a:solidFill>
              </a:rPr>
              <a:t>soort</a:t>
            </a:r>
            <a:r>
              <a:rPr lang="en-US" sz="2600" b="0" i="0" u="none" strike="noStrike" baseline="0" dirty="0">
                <a:solidFill>
                  <a:srgbClr val="7F3D3F"/>
                </a:solidFill>
              </a:rPr>
              <a:t>.</a:t>
            </a:r>
            <a:endParaRPr lang="nl-NL" sz="2600" b="1" dirty="0">
              <a:solidFill>
                <a:srgbClr val="7F3D3F"/>
              </a:solidFill>
            </a:endParaRP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32356C1-FB18-53DF-BF71-B116D2BC51FF}"/>
              </a:ext>
            </a:extLst>
          </p:cNvPr>
          <p:cNvSpPr txBox="1"/>
          <p:nvPr/>
        </p:nvSpPr>
        <p:spPr>
          <a:xfrm>
            <a:off x="2062480" y="3290580"/>
            <a:ext cx="9829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nl-NL" sz="2800" b="1" dirty="0">
                <a:solidFill>
                  <a:srgbClr val="009982"/>
                </a:solidFill>
              </a:rPr>
              <a:t>Konijn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7F3D3F"/>
                </a:solidFill>
              </a:rPr>
              <a:t>Oorsprong: Zuidwest-Spanje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7F3D3F"/>
                </a:solidFill>
              </a:rPr>
              <a:t>Moeizame introductie einde middeleeuwen voor plezierjacht (d.m.v. Waranden)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7F3D3F"/>
                </a:solidFill>
              </a:rPr>
              <a:t>O</a:t>
            </a:r>
            <a:r>
              <a:rPr lang="nl-NL" sz="1600" i="0" dirty="0">
                <a:solidFill>
                  <a:srgbClr val="7F3D3F"/>
                </a:solidFill>
                <a:effectLst/>
              </a:rPr>
              <a:t>udste vermeldingen van het konijn in de Lage Landen is afkomstig uit Zeeland, uit 1300</a:t>
            </a:r>
            <a:endParaRPr lang="nl-NL" sz="1600" dirty="0">
              <a:solidFill>
                <a:srgbClr val="7F3D3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7F3D3F"/>
                </a:solidFill>
              </a:rPr>
              <a:t>Nu onmisbaar in de grijze duinen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1610648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4789</TotalTime>
  <Words>1595</Words>
  <Application>Microsoft Office PowerPoint</Application>
  <PresentationFormat>Breedbeeld</PresentationFormat>
  <Paragraphs>217</Paragraphs>
  <Slides>35</Slides>
  <Notes>13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2</vt:i4>
      </vt:variant>
      <vt:variant>
        <vt:lpstr>Diatitels</vt:lpstr>
      </vt:variant>
      <vt:variant>
        <vt:i4>35</vt:i4>
      </vt:variant>
    </vt:vector>
  </HeadingPairs>
  <TitlesOfParts>
    <vt:vector size="44" baseType="lpstr">
      <vt:lpstr>Arial</vt:lpstr>
      <vt:lpstr>Calibri</vt:lpstr>
      <vt:lpstr>Calibri Light</vt:lpstr>
      <vt:lpstr>Dreaming Outloud Pro</vt:lpstr>
      <vt:lpstr>Helvetica</vt:lpstr>
      <vt:lpstr>Segoe UI</vt:lpstr>
      <vt:lpstr>Wingdings</vt:lpstr>
      <vt:lpstr>Kantoorthema</vt:lpstr>
      <vt:lpstr>1_Kantoorthema</vt:lpstr>
      <vt:lpstr>Exotenproblematiek</vt:lpstr>
      <vt:lpstr>PowerPoint-presentatie</vt:lpstr>
      <vt:lpstr>PowerPoint-presentatie</vt:lpstr>
      <vt:lpstr>Nieuwe soorten: verleden, heden en toekomst </vt:lpstr>
      <vt:lpstr>PowerPoint-presentatie</vt:lpstr>
      <vt:lpstr>Migratie is van alle tijden</vt:lpstr>
      <vt:lpstr>Vroege migratie dank zij de mens</vt:lpstr>
      <vt:lpstr>Voedselsoorten en onkruiden</vt:lpstr>
      <vt:lpstr>‘Recentere’ migratie dankzij de mens</vt:lpstr>
      <vt:lpstr>Ecosystemen vangen nieuwkomers op</vt:lpstr>
      <vt:lpstr>Ecosystemen vangen nieuwkomers op</vt:lpstr>
      <vt:lpstr>PowerPoint-presentatie</vt:lpstr>
      <vt:lpstr>Nieuwe boomsoorten als voorbeeld (Europa)</vt:lpstr>
      <vt:lpstr>Aantal soorten neemt toe</vt:lpstr>
      <vt:lpstr>Migratie path ways</vt:lpstr>
      <vt:lpstr>Wat biedt de toekomst ?</vt:lpstr>
      <vt:lpstr>Wat de toekomst biedt</vt:lpstr>
      <vt:lpstr>PowerPoint-presentatie</vt:lpstr>
      <vt:lpstr>Onkruid en ongedierte</vt:lpstr>
      <vt:lpstr>Onkruid en ongedierte 2</vt:lpstr>
      <vt:lpstr>PowerPoint-presentatie</vt:lpstr>
      <vt:lpstr>Natuurbescherming en onkruid</vt:lpstr>
      <vt:lpstr>Invasieve exoten, het nieuwe onkruid?</vt:lpstr>
      <vt:lpstr>PowerPoint-presentatie</vt:lpstr>
      <vt:lpstr>IAS are here to stay</vt:lpstr>
      <vt:lpstr>IAS are here to stay</vt:lpstr>
      <vt:lpstr>Plaagsoorten horen er bij Of we dat nu leuk vinden of niet</vt:lpstr>
      <vt:lpstr>PowerPoint-presentatie</vt:lpstr>
      <vt:lpstr>Zijn plaagsoorten altijd plaagsoorten?</vt:lpstr>
      <vt:lpstr>PowerPoint-presentatie</vt:lpstr>
      <vt:lpstr>Beleids-maatregelen      Invasieve exoten</vt:lpstr>
      <vt:lpstr>Ecosysteemaanpak</vt:lpstr>
      <vt:lpstr>PowerPoint-presentatie</vt:lpstr>
      <vt:lpstr>Take home message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Wieneke van Mierlo</dc:creator>
  <cp:lastModifiedBy>Bart Nyssen</cp:lastModifiedBy>
  <cp:revision>73</cp:revision>
  <dcterms:created xsi:type="dcterms:W3CDTF">2021-01-06T09:56:09Z</dcterms:created>
  <dcterms:modified xsi:type="dcterms:W3CDTF">2022-06-22T14:39:28Z</dcterms:modified>
</cp:coreProperties>
</file>