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sldIdLst>
    <p:sldId id="631" r:id="rId2"/>
    <p:sldId id="279" r:id="rId3"/>
    <p:sldId id="622" r:id="rId4"/>
    <p:sldId id="623" r:id="rId5"/>
    <p:sldId id="635" r:id="rId6"/>
    <p:sldId id="637" r:id="rId7"/>
    <p:sldId id="636" r:id="rId8"/>
    <p:sldId id="639" r:id="rId9"/>
    <p:sldId id="638" r:id="rId10"/>
    <p:sldId id="647" r:id="rId11"/>
    <p:sldId id="646" r:id="rId12"/>
    <p:sldId id="649" r:id="rId13"/>
    <p:sldId id="650" r:id="rId14"/>
    <p:sldId id="651" r:id="rId15"/>
    <p:sldId id="652" r:id="rId16"/>
    <p:sldId id="653" r:id="rId17"/>
    <p:sldId id="261" r:id="rId18"/>
    <p:sldId id="262" r:id="rId19"/>
    <p:sldId id="263" r:id="rId20"/>
    <p:sldId id="657" r:id="rId21"/>
    <p:sldId id="656" r:id="rId22"/>
    <p:sldId id="660" r:id="rId23"/>
    <p:sldId id="661" r:id="rId24"/>
    <p:sldId id="662" r:id="rId25"/>
    <p:sldId id="629" r:id="rId26"/>
    <p:sldId id="655" r:id="rId27"/>
    <p:sldId id="668" r:id="rId28"/>
    <p:sldId id="669" r:id="rId29"/>
    <p:sldId id="666" r:id="rId30"/>
    <p:sldId id="670" r:id="rId31"/>
    <p:sldId id="674" r:id="rId32"/>
    <p:sldId id="675" r:id="rId33"/>
    <p:sldId id="673" r:id="rId34"/>
    <p:sldId id="665" r:id="rId35"/>
    <p:sldId id="658" r:id="rId36"/>
    <p:sldId id="671" r:id="rId37"/>
    <p:sldId id="659" r:id="rId38"/>
    <p:sldId id="534" r:id="rId39"/>
    <p:sldId id="641" r:id="rId40"/>
    <p:sldId id="634" r:id="rId41"/>
  </p:sldIdLst>
  <p:sldSz cx="12192000" cy="6858000"/>
  <p:notesSz cx="7010400" cy="92964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rt Nyssen" initials="BN" lastIdx="1" clrIdx="0">
    <p:extLst>
      <p:ext uri="{19B8F6BF-5375-455C-9EA6-DF929625EA0E}">
        <p15:presenceInfo xmlns:p15="http://schemas.microsoft.com/office/powerpoint/2012/main" userId="S::b.nyssen@bosgroepen.nl::474954b6-f16f-4f2c-ae19-fea441171af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3D3F"/>
    <a:srgbClr val="009982"/>
    <a:srgbClr val="EB8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727" autoAdjust="0"/>
    <p:restoredTop sz="96405"/>
  </p:normalViewPr>
  <p:slideViewPr>
    <p:cSldViewPr snapToGrid="0" snapToObjects="1">
      <p:cViewPr varScale="1">
        <p:scale>
          <a:sx n="79" d="100"/>
          <a:sy n="79" d="100"/>
        </p:scale>
        <p:origin x="49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A3C44EC-EFCF-4F42-85FA-3A4FF6DEB48C}" type="datetimeFigureOut">
              <a:rPr lang="nl-NL" smtClean="0"/>
              <a:t>3-5-2022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E079EB9-21FA-4C6D-BAE7-DB1932F0315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7800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079EB9-21FA-4C6D-BAE7-DB1932F03157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6122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0E079EB9-21FA-4C6D-BAE7-DB1932F03157}" type="slidenum">
              <a:rPr lang="nl-NL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22</a:t>
            </a:fld>
            <a:endParaRPr lang="nl-NL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933419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New England </a:t>
            </a:r>
            <a:r>
              <a:rPr lang="nl-NL" dirty="0" err="1"/>
              <a:t>foresters</a:t>
            </a:r>
            <a:r>
              <a:rPr lang="nl-NL" dirty="0"/>
              <a:t> are </a:t>
            </a:r>
            <a:r>
              <a:rPr lang="nl-NL" dirty="0" err="1"/>
              <a:t>proud</a:t>
            </a:r>
            <a:r>
              <a:rPr lang="nl-NL" dirty="0"/>
              <a:t> of black </a:t>
            </a:r>
            <a:r>
              <a:rPr lang="nl-NL" dirty="0" err="1"/>
              <a:t>cherry</a:t>
            </a:r>
            <a:r>
              <a:rPr lang="nl-NL" dirty="0"/>
              <a:t> </a:t>
            </a:r>
            <a:r>
              <a:rPr lang="nl-NL" dirty="0" err="1"/>
              <a:t>rejuvenation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0E079EB9-21FA-4C6D-BAE7-DB1932F03157}" type="slidenum">
              <a:rPr lang="nl-NL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23</a:t>
            </a:fld>
            <a:endParaRPr lang="nl-NL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054484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0E079EB9-21FA-4C6D-BAE7-DB1932F03157}" type="slidenum">
              <a:rPr lang="nl-NL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24</a:t>
            </a:fld>
            <a:endParaRPr lang="nl-NL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340393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0E079EB9-21FA-4C6D-BAE7-DB1932F03157}" type="slidenum">
              <a:rPr lang="nl-NL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26</a:t>
            </a:fld>
            <a:endParaRPr lang="nl-NL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779319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0E079EB9-21FA-4C6D-BAE7-DB1932F03157}" type="slidenum">
              <a:rPr lang="nl-NL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27</a:t>
            </a:fld>
            <a:endParaRPr lang="nl-NL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49689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0E079EB9-21FA-4C6D-BAE7-DB1932F03157}" type="slidenum">
              <a:rPr lang="nl-NL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28</a:t>
            </a:fld>
            <a:endParaRPr lang="nl-NL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057222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0E079EB9-21FA-4C6D-BAE7-DB1932F03157}" type="slidenum">
              <a:rPr lang="nl-NL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29</a:t>
            </a:fld>
            <a:endParaRPr lang="nl-NL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006407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New England </a:t>
            </a:r>
            <a:r>
              <a:rPr lang="nl-NL" dirty="0" err="1"/>
              <a:t>foresters</a:t>
            </a:r>
            <a:r>
              <a:rPr lang="nl-NL" dirty="0"/>
              <a:t> are </a:t>
            </a:r>
            <a:r>
              <a:rPr lang="nl-NL" dirty="0" err="1"/>
              <a:t>proud</a:t>
            </a:r>
            <a:r>
              <a:rPr lang="nl-NL" dirty="0"/>
              <a:t> of black </a:t>
            </a:r>
            <a:r>
              <a:rPr lang="nl-NL" dirty="0" err="1"/>
              <a:t>cherry</a:t>
            </a:r>
            <a:r>
              <a:rPr lang="nl-NL" dirty="0"/>
              <a:t> </a:t>
            </a:r>
            <a:r>
              <a:rPr lang="nl-NL" dirty="0" err="1"/>
              <a:t>rejuvenation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0E079EB9-21FA-4C6D-BAE7-DB1932F03157}" type="slidenum">
              <a:rPr lang="nl-NL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30</a:t>
            </a:fld>
            <a:endParaRPr lang="nl-NL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121858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New England </a:t>
            </a:r>
            <a:r>
              <a:rPr lang="nl-NL" dirty="0" err="1"/>
              <a:t>foresters</a:t>
            </a:r>
            <a:r>
              <a:rPr lang="nl-NL" dirty="0"/>
              <a:t> are </a:t>
            </a:r>
            <a:r>
              <a:rPr lang="nl-NL" dirty="0" err="1"/>
              <a:t>proud</a:t>
            </a:r>
            <a:r>
              <a:rPr lang="nl-NL" dirty="0"/>
              <a:t> of black </a:t>
            </a:r>
            <a:r>
              <a:rPr lang="nl-NL" dirty="0" err="1"/>
              <a:t>cherry</a:t>
            </a:r>
            <a:r>
              <a:rPr lang="nl-NL" dirty="0"/>
              <a:t> </a:t>
            </a:r>
            <a:r>
              <a:rPr lang="nl-NL" dirty="0" err="1"/>
              <a:t>rejuvenation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0E079EB9-21FA-4C6D-BAE7-DB1932F03157}" type="slidenum">
              <a:rPr lang="nl-NL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31</a:t>
            </a:fld>
            <a:endParaRPr lang="nl-NL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82564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Some</a:t>
            </a:r>
            <a:r>
              <a:rPr lang="nl-NL" dirty="0"/>
              <a:t> </a:t>
            </a:r>
            <a:r>
              <a:rPr lang="nl-NL" dirty="0" err="1"/>
              <a:t>rejuvenation</a:t>
            </a:r>
            <a:r>
              <a:rPr lang="nl-NL" dirty="0"/>
              <a:t> of </a:t>
            </a:r>
            <a:r>
              <a:rPr lang="nl-NL" dirty="0" err="1"/>
              <a:t>beech</a:t>
            </a:r>
            <a:r>
              <a:rPr lang="nl-NL" dirty="0"/>
              <a:t>, </a:t>
            </a:r>
            <a:r>
              <a:rPr lang="nl-NL" dirty="0" err="1"/>
              <a:t>hornbeam</a:t>
            </a:r>
            <a:r>
              <a:rPr lang="nl-NL" dirty="0"/>
              <a:t>, </a:t>
            </a:r>
            <a:r>
              <a:rPr lang="nl-NL" dirty="0" err="1"/>
              <a:t>sycamore</a:t>
            </a:r>
            <a:r>
              <a:rPr lang="nl-NL" dirty="0"/>
              <a:t> </a:t>
            </a:r>
            <a:r>
              <a:rPr lang="nl-NL" dirty="0" err="1"/>
              <a:t>maple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Norway </a:t>
            </a:r>
            <a:r>
              <a:rPr lang="nl-NL" dirty="0" err="1"/>
              <a:t>maple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0E079EB9-21FA-4C6D-BAE7-DB1932F03157}" type="slidenum">
              <a:rPr lang="nl-NL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32</a:t>
            </a:fld>
            <a:endParaRPr lang="nl-NL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15947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Dutch nature </a:t>
            </a:r>
            <a:r>
              <a:rPr lang="nl-NL" dirty="0" err="1"/>
              <a:t>conservationist</a:t>
            </a:r>
            <a:r>
              <a:rPr lang="nl-NL" dirty="0"/>
              <a:t> are </a:t>
            </a:r>
            <a:r>
              <a:rPr lang="nl-NL" dirty="0" err="1"/>
              <a:t>proud</a:t>
            </a:r>
            <a:r>
              <a:rPr lang="nl-NL" dirty="0"/>
              <a:t> of </a:t>
            </a:r>
            <a:r>
              <a:rPr lang="nl-NL" dirty="0" err="1"/>
              <a:t>heathlands</a:t>
            </a:r>
            <a:r>
              <a:rPr lang="nl-NL" dirty="0"/>
              <a:t>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079EB9-21FA-4C6D-BAE7-DB1932F03157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7880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0E079EB9-21FA-4C6D-BAE7-DB1932F03157}" type="slidenum">
              <a:rPr lang="nl-NL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33</a:t>
            </a:fld>
            <a:endParaRPr lang="nl-NL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701492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The </a:t>
            </a:r>
            <a:r>
              <a:rPr lang="nl-NL" dirty="0" err="1"/>
              <a:t>presented</a:t>
            </a:r>
            <a:r>
              <a:rPr lang="nl-NL" dirty="0"/>
              <a:t> recovery is </a:t>
            </a:r>
            <a:r>
              <a:rPr lang="nl-NL" dirty="0" err="1"/>
              <a:t>actually</a:t>
            </a:r>
            <a:r>
              <a:rPr lang="nl-NL" dirty="0"/>
              <a:t> a </a:t>
            </a:r>
            <a:r>
              <a:rPr lang="nl-NL" dirty="0" err="1"/>
              <a:t>transformation</a:t>
            </a:r>
            <a:r>
              <a:rPr lang="nl-NL" dirty="0"/>
              <a:t> </a:t>
            </a:r>
            <a:r>
              <a:rPr lang="nl-NL" dirty="0" err="1"/>
              <a:t>from</a:t>
            </a:r>
            <a:r>
              <a:rPr lang="nl-NL" dirty="0"/>
              <a:t> </a:t>
            </a:r>
            <a:r>
              <a:rPr lang="nl-NL" dirty="0" err="1"/>
              <a:t>pine</a:t>
            </a:r>
            <a:r>
              <a:rPr lang="nl-NL" dirty="0"/>
              <a:t> </a:t>
            </a:r>
            <a:r>
              <a:rPr lang="nl-NL" dirty="0" err="1"/>
              <a:t>dominated</a:t>
            </a:r>
            <a:r>
              <a:rPr lang="nl-NL" dirty="0"/>
              <a:t> </a:t>
            </a:r>
            <a:r>
              <a:rPr lang="nl-NL" dirty="0" err="1"/>
              <a:t>forest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broadleaved</a:t>
            </a:r>
            <a:r>
              <a:rPr lang="nl-NL" dirty="0"/>
              <a:t> </a:t>
            </a:r>
            <a:r>
              <a:rPr lang="nl-NL" dirty="0" err="1"/>
              <a:t>forest</a:t>
            </a:r>
            <a:r>
              <a:rPr lang="nl-NL" dirty="0"/>
              <a:t>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0E079EB9-21FA-4C6D-BAE7-DB1932F03157}" type="slidenum">
              <a:rPr lang="nl-NL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34</a:t>
            </a:fld>
            <a:endParaRPr lang="nl-NL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481648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New England </a:t>
            </a:r>
            <a:r>
              <a:rPr lang="nl-NL" dirty="0" err="1"/>
              <a:t>foresters</a:t>
            </a:r>
            <a:r>
              <a:rPr lang="nl-NL" dirty="0"/>
              <a:t> are </a:t>
            </a:r>
            <a:r>
              <a:rPr lang="nl-NL" dirty="0" err="1"/>
              <a:t>proud</a:t>
            </a:r>
            <a:r>
              <a:rPr lang="nl-NL" dirty="0"/>
              <a:t> of black </a:t>
            </a:r>
            <a:r>
              <a:rPr lang="nl-NL" dirty="0" err="1"/>
              <a:t>cherry</a:t>
            </a:r>
            <a:r>
              <a:rPr lang="nl-NL" dirty="0"/>
              <a:t> </a:t>
            </a:r>
            <a:r>
              <a:rPr lang="nl-NL" dirty="0" err="1"/>
              <a:t>rejuvenation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0E079EB9-21FA-4C6D-BAE7-DB1932F03157}" type="slidenum">
              <a:rPr lang="nl-NL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35</a:t>
            </a:fld>
            <a:endParaRPr lang="nl-NL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146194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0E079EB9-21FA-4C6D-BAE7-DB1932F03157}" type="slidenum">
              <a:rPr lang="nl-NL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37</a:t>
            </a:fld>
            <a:endParaRPr lang="nl-NL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304872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Dutch nature </a:t>
            </a:r>
            <a:r>
              <a:rPr lang="nl-NL" dirty="0" err="1"/>
              <a:t>conservationist</a:t>
            </a:r>
            <a:r>
              <a:rPr lang="nl-NL" dirty="0"/>
              <a:t> are </a:t>
            </a:r>
            <a:r>
              <a:rPr lang="nl-NL" dirty="0" err="1"/>
              <a:t>proud</a:t>
            </a:r>
            <a:r>
              <a:rPr lang="nl-NL" dirty="0"/>
              <a:t> of </a:t>
            </a:r>
            <a:r>
              <a:rPr lang="nl-NL" dirty="0" err="1"/>
              <a:t>heathlands</a:t>
            </a:r>
            <a:r>
              <a:rPr lang="nl-NL" dirty="0"/>
              <a:t>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079EB9-21FA-4C6D-BAE7-DB1932F03157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66597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0E079EB9-21FA-4C6D-BAE7-DB1932F03157}" type="slidenum">
              <a:rPr lang="nl-NL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15</a:t>
            </a:fld>
            <a:endParaRPr lang="nl-NL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759141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New England </a:t>
            </a:r>
            <a:r>
              <a:rPr lang="nl-NL" dirty="0" err="1"/>
              <a:t>foresters</a:t>
            </a:r>
            <a:r>
              <a:rPr lang="nl-NL" dirty="0"/>
              <a:t> are </a:t>
            </a:r>
            <a:r>
              <a:rPr lang="nl-NL" dirty="0" err="1"/>
              <a:t>proud</a:t>
            </a:r>
            <a:r>
              <a:rPr lang="nl-NL" dirty="0"/>
              <a:t> of black </a:t>
            </a:r>
            <a:r>
              <a:rPr lang="nl-NL" dirty="0" err="1"/>
              <a:t>cherry</a:t>
            </a:r>
            <a:r>
              <a:rPr lang="nl-NL" dirty="0"/>
              <a:t> </a:t>
            </a:r>
            <a:r>
              <a:rPr lang="nl-NL" dirty="0" err="1"/>
              <a:t>rejuvenation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0E079EB9-21FA-4C6D-BAE7-DB1932F03157}" type="slidenum">
              <a:rPr lang="nl-NL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16</a:t>
            </a:fld>
            <a:endParaRPr lang="nl-NL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55115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nl-NL" dirty="0"/>
              <a:t>Omgeving is te beschrijven met natuurlijk optredende variatie in verschillende parameters. Bijv. vochtigheid,</a:t>
            </a:r>
            <a:r>
              <a:rPr lang="nl-NL" baseline="0" dirty="0"/>
              <a:t> beschikbaarheid van voedsel, beschikbaarheid van schuilgelegenheid. </a:t>
            </a: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FA15F-1952-4C86-9C0E-F9ADF1F8D859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51165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Natuurlijk proces is dat inheemse soorten deze ruimte gaan benutten. Wanneer er een verstoring optreedt</a:t>
            </a:r>
            <a:r>
              <a:rPr lang="nl-NL" baseline="0" dirty="0"/>
              <a:t> en er soorten/individuen sterven, is er ruimte voor vestiging van nieuwe soorten. Invasieve exoten zijn daar heel erg goed in. Voorbeeld daarvan is uitheemse watercrassula die sterk uitbreid </a:t>
            </a:r>
            <a:r>
              <a:rPr lang="nl-NL" baseline="0" dirty="0" err="1"/>
              <a:t>agv</a:t>
            </a:r>
            <a:r>
              <a:rPr lang="nl-NL" baseline="0" dirty="0"/>
              <a:t> plagwerkzaamheden.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FA15F-1952-4C86-9C0E-F9ADF1F8D859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63820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Ook veranderingen in omgeving</a:t>
            </a:r>
            <a:r>
              <a:rPr lang="nl-NL" baseline="0" dirty="0"/>
              <a:t> (stikstof, klimaat, …) leiden tot nieuwe lege niches die door nieuwkomers ingenomen kunnen worden.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FA15F-1952-4C86-9C0E-F9ADF1F8D859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62119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New England </a:t>
            </a:r>
            <a:r>
              <a:rPr lang="nl-NL" dirty="0" err="1"/>
              <a:t>foresters</a:t>
            </a:r>
            <a:r>
              <a:rPr lang="nl-NL" dirty="0"/>
              <a:t> are </a:t>
            </a:r>
            <a:r>
              <a:rPr lang="nl-NL" dirty="0" err="1"/>
              <a:t>proud</a:t>
            </a:r>
            <a:r>
              <a:rPr lang="nl-NL" dirty="0"/>
              <a:t> of black </a:t>
            </a:r>
            <a:r>
              <a:rPr lang="nl-NL" dirty="0" err="1"/>
              <a:t>cherry</a:t>
            </a:r>
            <a:r>
              <a:rPr lang="nl-NL" dirty="0"/>
              <a:t> </a:t>
            </a:r>
            <a:r>
              <a:rPr lang="nl-NL" dirty="0" err="1"/>
              <a:t>rejuvenation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0E079EB9-21FA-4C6D-BAE7-DB1932F03157}" type="slidenum">
              <a:rPr lang="nl-NL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20</a:t>
            </a:fld>
            <a:endParaRPr lang="nl-NL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44794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5209E1-B348-AC45-AB5A-924B6394C6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00C31C3-8D8B-1D42-A7DE-B46964B865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6009BF0-F0D5-D64B-A07D-A99D383EB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37C2B-31F5-A349-8B88-CF64A7A92848}" type="datetimeFigureOut">
              <a:rPr lang="nl-NL" smtClean="0"/>
              <a:t>3-5-2022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9F587F4-CD74-D741-B721-416BDC942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65315FC-BBC2-1444-AD7C-52357E47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FE838-06BA-A74E-9E9F-520EDBA3E4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2419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76206B-F5DD-6E49-A92A-BEC973B4B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0C2389E-EE4E-C24D-86F7-8B37FDAD4F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363B1A1-31C6-9D46-AE79-53F12A5EE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37C2B-31F5-A349-8B88-CF64A7A92848}" type="datetimeFigureOut">
              <a:rPr lang="nl-NL" smtClean="0"/>
              <a:t>3-5-2022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94D2846-E2E3-6D47-961A-26EE74C13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AE96AD7-80B3-8249-A353-D55391E62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FE838-06BA-A74E-9E9F-520EDBA3E4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1725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EB71EB69-8A34-7747-B4C0-211346A0F8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743777E-785A-1C4E-8095-76EA5AC6E0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EEFA497-B98B-4C40-93E3-B61495643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37C2B-31F5-A349-8B88-CF64A7A92848}" type="datetimeFigureOut">
              <a:rPr lang="nl-NL" smtClean="0"/>
              <a:t>3-5-2022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72A172D-46CB-404A-BC52-64537FF1E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6D4CCBC-B11F-ED4A-898A-E812FB52A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FE838-06BA-A74E-9E9F-520EDBA3E4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0487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77C5CB-6850-4944-A7EA-AF686677F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BA89E5C-6B05-AD47-88DE-710FC6EC4E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4E6CF56-9711-FE43-A3D0-911BF3649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37C2B-31F5-A349-8B88-CF64A7A92848}" type="datetimeFigureOut">
              <a:rPr lang="nl-NL" smtClean="0"/>
              <a:t>3-5-2022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C1BD8EE-43F2-A447-BDBC-3E1E566C7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7F860A3-B45F-1F43-B04C-BB9D2C9F5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FE838-06BA-A74E-9E9F-520EDBA3E4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9399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40F076-2363-3342-8B4C-B82D9D9EA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512833C-D770-C84E-B78C-BF8EF89CF9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0B8790E-983F-3B47-8DFB-DFE354389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37C2B-31F5-A349-8B88-CF64A7A92848}" type="datetimeFigureOut">
              <a:rPr lang="nl-NL" smtClean="0"/>
              <a:t>3-5-2022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9520DB2-19F5-914F-9C84-FA8C87469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FF9342B-B84C-5040-869C-07FF6E5F8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FE838-06BA-A74E-9E9F-520EDBA3E4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58529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FBD1A3-B727-5343-9B0C-860C042AF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58941AC-F81F-344F-BF4D-D0B76DE149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9268162-0506-2A49-8A57-70341FA8C4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1EEE07C-B66D-6D4E-865A-3851CC612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37C2B-31F5-A349-8B88-CF64A7A92848}" type="datetimeFigureOut">
              <a:rPr lang="nl-NL" smtClean="0"/>
              <a:t>3-5-2022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21CA18D-8AF4-A846-9470-24CE4907D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CDDD17C-E5F8-A64D-8E08-C41CA5F28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FE838-06BA-A74E-9E9F-520EDBA3E4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9417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B133E9-A599-D74E-8370-2E5E6EAB0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8317EDF-5A32-7446-BFAC-83C3845B3D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85F581C-7D83-2849-AAC4-651660CA67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4D4F74A-1735-4D45-B14B-F62ACA5708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1D63301C-99C8-7744-ABF4-65DF814657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3FB01AF2-9268-744D-8E19-2C0FB617A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37C2B-31F5-A349-8B88-CF64A7A92848}" type="datetimeFigureOut">
              <a:rPr lang="nl-NL" smtClean="0"/>
              <a:t>3-5-2022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AD770C01-ADFE-8C4B-B45E-CBE5DE8E8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C44DBDEC-4F52-A24F-BFED-E7BA6229E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FE838-06BA-A74E-9E9F-520EDBA3E4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81540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B3BC49-6CDD-BC44-9BBE-F8042BC53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DA5BAF9-1E0E-BC4C-9961-3B0287403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37C2B-31F5-A349-8B88-CF64A7A92848}" type="datetimeFigureOut">
              <a:rPr lang="nl-NL" smtClean="0"/>
              <a:t>3-5-2022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EA101E0-06FD-FC47-89D0-C7462A20F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1B44B3D-B06D-2744-8CDB-8F05A904A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FE838-06BA-A74E-9E9F-520EDBA3E4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466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5A4F1DF9-AB78-C747-8CE3-278F8CE93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37C2B-31F5-A349-8B88-CF64A7A92848}" type="datetimeFigureOut">
              <a:rPr lang="nl-NL" smtClean="0"/>
              <a:t>3-5-2022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E7CAFE7-75EA-E64D-A6C8-AF6B17375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9A3540D-9A61-AE44-B5A6-CF0C9C76D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FE838-06BA-A74E-9E9F-520EDBA3E4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05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077A07-5F73-E748-9609-9FDEFA6B1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712AFEE-DBDB-C04D-9FBA-AA024319B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D3A2C30-3A3C-FA42-A89C-243A764042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F069A29-90A0-E045-B99E-ADB09C70F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37C2B-31F5-A349-8B88-CF64A7A92848}" type="datetimeFigureOut">
              <a:rPr lang="nl-NL" smtClean="0"/>
              <a:t>3-5-2022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7FB9B9E-82F2-A343-BFF3-99D84711A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AA3907F-0DFD-C341-9F4B-17982A594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FE838-06BA-A74E-9E9F-520EDBA3E4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3642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74CE5C-B91A-F647-ACB5-AA064D7E1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453B191-E4D0-964A-8B6E-54DF5F0591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778D58D-791E-9944-8998-7DCFF8C37B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AE25D11-B113-4B4A-8872-A54CC4DDF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37C2B-31F5-A349-8B88-CF64A7A92848}" type="datetimeFigureOut">
              <a:rPr lang="nl-NL" smtClean="0"/>
              <a:t>3-5-2022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CC19124-0819-BD47-8D2A-F010CE1E8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19A21B8-EE92-434A-A988-C59B53081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FE838-06BA-A74E-9E9F-520EDBA3E4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2633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378FAD56-23C7-C844-BC27-D2728DB45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86CE156-0A4E-8040-97AE-E553B91225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619EAF1-988D-1C41-AEE0-735DDF1C7D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437C2B-31F5-A349-8B88-CF64A7A92848}" type="datetimeFigureOut">
              <a:rPr lang="nl-NL" smtClean="0"/>
              <a:t>3-5-2022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84D1CFA-C997-054C-94D5-42DF31CEA3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58EC46-9C1B-6E46-B0D8-BA440CE86C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FE838-06BA-A74E-9E9F-520EDBA3E4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4787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g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4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hyperlink" Target="https://www.resilias.eu/en/news/english-presentation-black-cherry-alptrees-conferentie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mailto:b.nyssen@bosgroepen.nl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mailto:b.nyssen@bosgroepen.nl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hyperlink" Target="https://www.gbif.org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hyperlink" Target="https://www.gbif.org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hyperlink" Target="https://www.gbif.org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bif.org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bif.org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ein Interesse am Waldbegang? Alzenauer Stadtrat beschlussunfähig">
            <a:extLst>
              <a:ext uri="{FF2B5EF4-FFF2-40B4-BE49-F238E27FC236}">
                <a16:creationId xmlns:a16="http://schemas.microsoft.com/office/drawing/2014/main" id="{3C06C4FE-07E4-4246-B183-C5E0BE68F4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65"/>
          <a:stretch/>
        </p:blipFill>
        <p:spPr bwMode="auto">
          <a:xfrm>
            <a:off x="3604332" y="1799803"/>
            <a:ext cx="8587667" cy="505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2E167CFA-DE27-4ED7-B8E2-E1FEE6307477}"/>
              </a:ext>
            </a:extLst>
          </p:cNvPr>
          <p:cNvSpPr txBox="1">
            <a:spLocks/>
          </p:cNvSpPr>
          <p:nvPr/>
        </p:nvSpPr>
        <p:spPr>
          <a:xfrm>
            <a:off x="3604333" y="0"/>
            <a:ext cx="8587667" cy="17756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What makes an invasive tree invasive?</a:t>
            </a:r>
          </a:p>
          <a:p>
            <a:pPr algn="ctr"/>
            <a:r>
              <a:rPr lang="nl-NL" sz="2400" b="1" i="1" dirty="0">
                <a:solidFill>
                  <a:schemeClr val="bg1"/>
                </a:solidFill>
                <a:effectLst/>
                <a:latin typeface="+mn-lt"/>
              </a:rPr>
              <a:t>A</a:t>
            </a:r>
            <a:r>
              <a:rPr lang="en-GB" sz="2400" b="1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nd</a:t>
            </a:r>
            <a:r>
              <a:rPr lang="en-GB" sz="24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how to deal with this invasiveness</a:t>
            </a:r>
            <a:endParaRPr lang="nl-NL" sz="6000" b="1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Ondertitel 2">
            <a:extLst>
              <a:ext uri="{FF2B5EF4-FFF2-40B4-BE49-F238E27FC236}">
                <a16:creationId xmlns:a16="http://schemas.microsoft.com/office/drawing/2014/main" id="{D8DDEAA6-15E9-4FB1-B60D-9366EFA2D50C}"/>
              </a:ext>
            </a:extLst>
          </p:cNvPr>
          <p:cNvSpPr txBox="1">
            <a:spLocks/>
          </p:cNvSpPr>
          <p:nvPr/>
        </p:nvSpPr>
        <p:spPr>
          <a:xfrm>
            <a:off x="4190999" y="2247900"/>
            <a:ext cx="7448551" cy="3868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br>
              <a:rPr lang="nl-NL" sz="200" b="1" dirty="0">
                <a:solidFill>
                  <a:srgbClr val="009982"/>
                </a:solidFill>
              </a:rPr>
            </a:br>
            <a:endParaRPr lang="nl-NL" sz="3200" b="1" dirty="0">
              <a:solidFill>
                <a:srgbClr val="EB8D00"/>
              </a:solidFill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731BB183-AD3C-42D8-976A-96CB74C6C51D}"/>
              </a:ext>
            </a:extLst>
          </p:cNvPr>
          <p:cNvSpPr txBox="1"/>
          <p:nvPr/>
        </p:nvSpPr>
        <p:spPr>
          <a:xfrm>
            <a:off x="9799774" y="5757869"/>
            <a:ext cx="2116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</a:rPr>
              <a:t>Bart Nyssen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F868BCF1-6A78-4FD5-8D67-945D10E85899}"/>
              </a:ext>
            </a:extLst>
          </p:cNvPr>
          <p:cNvSpPr txBox="1"/>
          <p:nvPr/>
        </p:nvSpPr>
        <p:spPr>
          <a:xfrm>
            <a:off x="291830" y="972766"/>
            <a:ext cx="2908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i="1" dirty="0">
                <a:solidFill>
                  <a:schemeClr val="bg1"/>
                </a:solidFill>
                <a:effectLst/>
                <a:latin typeface="+mn-lt"/>
              </a:rPr>
              <a:t>ALPTREES Conference 2022</a:t>
            </a:r>
          </a:p>
          <a:p>
            <a:pPr algn="ctr"/>
            <a:r>
              <a:rPr lang="nl-NL" b="1" i="1" dirty="0">
                <a:solidFill>
                  <a:schemeClr val="bg1"/>
                </a:solidFill>
                <a:effectLst/>
              </a:rPr>
              <a:t>S. Michele </a:t>
            </a:r>
            <a:r>
              <a:rPr lang="nl-NL" b="1" i="1" dirty="0" err="1">
                <a:solidFill>
                  <a:schemeClr val="bg1"/>
                </a:solidFill>
                <a:effectLst/>
              </a:rPr>
              <a:t>all'Adige</a:t>
            </a:r>
            <a:endParaRPr lang="nl-NL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209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56C63A7D-801F-4B5B-922D-FEACBD183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9944" y="1239094"/>
            <a:ext cx="9888279" cy="4704507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GB" sz="3200" b="1" dirty="0">
                <a:solidFill>
                  <a:srgbClr val="EB8D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abundant seed production</a:t>
            </a:r>
          </a:p>
          <a:p>
            <a:pPr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GB" sz="3200" b="1" dirty="0">
                <a:solidFill>
                  <a:srgbClr val="EB8D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Seed production at a young age </a:t>
            </a:r>
          </a:p>
          <a:p>
            <a:pPr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GB" sz="3200" b="1" dirty="0">
                <a:solidFill>
                  <a:srgbClr val="EB8D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easy dispersal, mostly by wind and animals</a:t>
            </a:r>
          </a:p>
          <a:p>
            <a:pPr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GB" sz="3200" b="1" dirty="0">
                <a:solidFill>
                  <a:srgbClr val="EB8D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rapid juvenile growth </a:t>
            </a:r>
          </a:p>
          <a:p>
            <a:pPr marL="0" indent="0">
              <a:buNone/>
            </a:pPr>
            <a:r>
              <a:rPr lang="nl-NL" sz="3200" b="1" dirty="0">
                <a:solidFill>
                  <a:srgbClr val="7F3D3F"/>
                </a:solidFill>
              </a:rPr>
              <a:t>But</a:t>
            </a:r>
          </a:p>
          <a:p>
            <a:pPr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GB" sz="3200" b="1" dirty="0">
                <a:solidFill>
                  <a:srgbClr val="7F3D3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Juveniles need a lot of light</a:t>
            </a:r>
          </a:p>
          <a:p>
            <a:pPr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GB" sz="3200" b="1" dirty="0">
                <a:solidFill>
                  <a:srgbClr val="7F3D3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short-lived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4200" b="1" dirty="0">
                <a:solidFill>
                  <a:srgbClr val="00998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These are basically pioneer traits</a:t>
            </a:r>
            <a:endParaRPr lang="en-GB" sz="4200" b="1" dirty="0">
              <a:solidFill>
                <a:srgbClr val="00998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F3F8ACFA-8ED9-4DEB-AE2D-5ADC056AC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943" y="129967"/>
            <a:ext cx="9888279" cy="909198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Traits</a:t>
            </a:r>
            <a:r>
              <a:rPr lang="en-GB" sz="4400" b="1" dirty="0">
                <a:solidFill>
                  <a:srgbClr val="00998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invasive tree species</a:t>
            </a:r>
            <a:endParaRPr kumimoji="0" lang="nl-NL" sz="4400" b="1" i="0" u="none" strike="noStrike" kern="1200" cap="none" spc="0" normalizeH="0" baseline="0" noProof="0" dirty="0">
              <a:ln>
                <a:noFill/>
              </a:ln>
              <a:solidFill>
                <a:srgbClr val="009982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EE5917C-EE1B-4AAF-8D66-63179BECACDE}"/>
              </a:ext>
            </a:extLst>
          </p:cNvPr>
          <p:cNvSpPr txBox="1"/>
          <p:nvPr/>
        </p:nvSpPr>
        <p:spPr>
          <a:xfrm>
            <a:off x="2320857" y="5858664"/>
            <a:ext cx="754299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 err="1"/>
              <a:t>Milanović</a:t>
            </a:r>
            <a:r>
              <a:rPr lang="en-US" sz="1400" i="1" dirty="0"/>
              <a:t>, M., et al. (2020). "Linking traits of invasive plants with ecosystem services and disservices." </a:t>
            </a:r>
            <a:r>
              <a:rPr lang="en-US" sz="1400" i="1" u="sng" dirty="0"/>
              <a:t>Ecosystem Services </a:t>
            </a:r>
            <a:r>
              <a:rPr lang="en-US" sz="1400" b="1" i="1" u="sng" dirty="0"/>
              <a:t>42</a:t>
            </a:r>
            <a:r>
              <a:rPr lang="en-US" sz="1400" b="0" i="1" u="sng" dirty="0"/>
              <a:t>: 101072.</a:t>
            </a:r>
            <a:endParaRPr lang="nl-NL" sz="1400" b="0" i="1" u="sng" dirty="0"/>
          </a:p>
          <a:p>
            <a:r>
              <a:rPr lang="nl-NL" sz="1400" i="1" dirty="0" err="1"/>
              <a:t>Dyderski</a:t>
            </a:r>
            <a:r>
              <a:rPr lang="nl-NL" sz="1400" i="1" dirty="0"/>
              <a:t>, M. K. </a:t>
            </a:r>
            <a:r>
              <a:rPr lang="nl-NL" sz="1400" i="1" dirty="0" err="1"/>
              <a:t>and</a:t>
            </a:r>
            <a:r>
              <a:rPr lang="nl-NL" sz="1400" i="1" dirty="0"/>
              <a:t> A. M. </a:t>
            </a:r>
            <a:r>
              <a:rPr lang="nl-NL" sz="1400" i="1" dirty="0" err="1"/>
              <a:t>Jagodziński</a:t>
            </a:r>
            <a:r>
              <a:rPr lang="nl-NL" sz="1400" i="1" dirty="0"/>
              <a:t> (2019). "</a:t>
            </a:r>
            <a:r>
              <a:rPr lang="nl-NL" sz="1400" i="1" dirty="0" err="1"/>
              <a:t>Functional</a:t>
            </a:r>
            <a:r>
              <a:rPr lang="nl-NL" sz="1400" i="1" dirty="0"/>
              <a:t> </a:t>
            </a:r>
            <a:r>
              <a:rPr lang="nl-NL" sz="1400" i="1" dirty="0" err="1"/>
              <a:t>traits</a:t>
            </a:r>
            <a:r>
              <a:rPr lang="nl-NL" sz="1400" i="1" dirty="0"/>
              <a:t> of </a:t>
            </a:r>
            <a:r>
              <a:rPr lang="nl-NL" sz="1400" i="1" dirty="0" err="1"/>
              <a:t>acquisitive</a:t>
            </a:r>
            <a:r>
              <a:rPr lang="nl-NL" sz="1400" i="1" dirty="0"/>
              <a:t> </a:t>
            </a:r>
            <a:r>
              <a:rPr lang="nl-NL" sz="1400" i="1" dirty="0" err="1"/>
              <a:t>invasive</a:t>
            </a:r>
            <a:r>
              <a:rPr lang="nl-NL" sz="1400" i="1" dirty="0"/>
              <a:t> </a:t>
            </a:r>
            <a:r>
              <a:rPr lang="nl-NL" sz="1400" i="1" dirty="0" err="1"/>
              <a:t>woody</a:t>
            </a:r>
            <a:r>
              <a:rPr lang="nl-NL" sz="1400" i="1" dirty="0"/>
              <a:t> species </a:t>
            </a:r>
            <a:r>
              <a:rPr lang="nl-NL" sz="1400" i="1" dirty="0" err="1"/>
              <a:t>differ</a:t>
            </a:r>
            <a:r>
              <a:rPr lang="nl-NL" sz="1400" i="1" dirty="0"/>
              <a:t> </a:t>
            </a:r>
            <a:r>
              <a:rPr lang="nl-NL" sz="1400" i="1" dirty="0" err="1"/>
              <a:t>from</a:t>
            </a:r>
            <a:r>
              <a:rPr lang="nl-NL" sz="1400" i="1" dirty="0"/>
              <a:t> </a:t>
            </a:r>
            <a:r>
              <a:rPr lang="nl-NL" sz="1400" i="1" dirty="0" err="1"/>
              <a:t>conservative</a:t>
            </a:r>
            <a:r>
              <a:rPr lang="nl-NL" sz="1400" i="1" dirty="0"/>
              <a:t> </a:t>
            </a:r>
            <a:r>
              <a:rPr lang="nl-NL" sz="1400" i="1" dirty="0" err="1"/>
              <a:t>invasive</a:t>
            </a:r>
            <a:r>
              <a:rPr lang="nl-NL" sz="1400" i="1" dirty="0"/>
              <a:t> </a:t>
            </a:r>
            <a:r>
              <a:rPr lang="nl-NL" sz="1400" i="1" dirty="0" err="1"/>
              <a:t>and</a:t>
            </a:r>
            <a:r>
              <a:rPr lang="nl-NL" sz="1400" i="1" dirty="0"/>
              <a:t> native species." </a:t>
            </a:r>
            <a:r>
              <a:rPr lang="nl-NL" sz="1400" i="1" u="sng" dirty="0" err="1"/>
              <a:t>NeoBiota</a:t>
            </a:r>
            <a:r>
              <a:rPr lang="nl-NL" sz="1400" i="1" u="sng" dirty="0"/>
              <a:t> </a:t>
            </a:r>
            <a:r>
              <a:rPr lang="nl-NL" sz="1400" b="1" i="1" u="sng" dirty="0"/>
              <a:t>41</a:t>
            </a:r>
            <a:r>
              <a:rPr lang="nl-NL" sz="1400" b="0" i="1" u="sng" dirty="0"/>
              <a:t>. </a:t>
            </a:r>
            <a:endParaRPr lang="nl-NL" sz="1400" i="1" dirty="0"/>
          </a:p>
        </p:txBody>
      </p:sp>
      <p:pic>
        <p:nvPicPr>
          <p:cNvPr id="7" name="Tijdelijke aanduiding voor inhoud 5" descr="Av cover 22 maart.pdf - Adobe Reader">
            <a:extLst>
              <a:ext uri="{FF2B5EF4-FFF2-40B4-BE49-F238E27FC236}">
                <a16:creationId xmlns:a16="http://schemas.microsoft.com/office/drawing/2014/main" id="{27600001-1F18-4ABF-9C64-1B2C87C8CB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06255" y="1096661"/>
            <a:ext cx="3485744" cy="470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768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D39D6B97-E290-44F2-BF87-B80C89B180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5780443"/>
              </p:ext>
            </p:extLst>
          </p:nvPr>
        </p:nvGraphicFramePr>
        <p:xfrm>
          <a:off x="2529191" y="26070"/>
          <a:ext cx="7305473" cy="6786404"/>
        </p:xfrm>
        <a:graphic>
          <a:graphicData uri="http://schemas.openxmlformats.org/drawingml/2006/table">
            <a:tbl>
              <a:tblPr/>
              <a:tblGrid>
                <a:gridCol w="2023578">
                  <a:extLst>
                    <a:ext uri="{9D8B030D-6E8A-4147-A177-3AD203B41FA5}">
                      <a16:colId xmlns:a16="http://schemas.microsoft.com/office/drawing/2014/main" val="2064408439"/>
                    </a:ext>
                  </a:extLst>
                </a:gridCol>
                <a:gridCol w="2207954">
                  <a:extLst>
                    <a:ext uri="{9D8B030D-6E8A-4147-A177-3AD203B41FA5}">
                      <a16:colId xmlns:a16="http://schemas.microsoft.com/office/drawing/2014/main" val="2013988177"/>
                    </a:ext>
                  </a:extLst>
                </a:gridCol>
                <a:gridCol w="1050588">
                  <a:extLst>
                    <a:ext uri="{9D8B030D-6E8A-4147-A177-3AD203B41FA5}">
                      <a16:colId xmlns:a16="http://schemas.microsoft.com/office/drawing/2014/main" val="1188857388"/>
                    </a:ext>
                  </a:extLst>
                </a:gridCol>
                <a:gridCol w="2023353">
                  <a:extLst>
                    <a:ext uri="{9D8B030D-6E8A-4147-A177-3AD203B41FA5}">
                      <a16:colId xmlns:a16="http://schemas.microsoft.com/office/drawing/2014/main" val="2499785804"/>
                    </a:ext>
                  </a:extLst>
                </a:gridCol>
              </a:tblGrid>
              <a:tr h="27548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nl-NL" sz="1400" b="1" dirty="0"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Species</a:t>
                      </a:r>
                      <a:endParaRPr lang="nl-NL" sz="14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nl-NL" sz="1400" b="1" dirty="0" err="1"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Scientific</a:t>
                      </a:r>
                      <a:r>
                        <a:rPr lang="nl-NL" sz="1400" b="1" dirty="0"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 name</a:t>
                      </a:r>
                      <a:endParaRPr lang="nl-NL" sz="14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nl-NL" sz="1400" b="1" dirty="0" err="1"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Origin</a:t>
                      </a:r>
                      <a:endParaRPr lang="nl-NL" sz="14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nl-NL" sz="1400" b="1" dirty="0"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Schade </a:t>
                      </a:r>
                      <a:r>
                        <a:rPr lang="nl-NL" sz="1400" b="1" dirty="0" err="1"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tolerance</a:t>
                      </a:r>
                      <a:r>
                        <a:rPr lang="nl-NL" sz="1400" b="1" dirty="0"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 </a:t>
                      </a:r>
                      <a:r>
                        <a:rPr lang="nl-NL" sz="1400" b="1" dirty="0" err="1"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scale</a:t>
                      </a:r>
                      <a:endParaRPr lang="nl-NL" sz="14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222711"/>
                  </a:ext>
                </a:extLst>
              </a:tr>
              <a:tr h="2015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l-NL" sz="1200" b="1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1. Pine </a:t>
                      </a:r>
                      <a:r>
                        <a:rPr lang="nl-NL" sz="1200" b="1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group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dirty="0">
                          <a:effectLst/>
                          <a:highlight>
                            <a:srgbClr val="FFFF00"/>
                          </a:highlight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 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200" b="1" i="1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50 –25 % of </a:t>
                      </a:r>
                      <a:r>
                        <a:rPr lang="nl-NL" sz="1200" b="1" i="1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daylight</a:t>
                      </a:r>
                      <a:r>
                        <a:rPr lang="nl-NL" sz="1200" dirty="0"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 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372474"/>
                  </a:ext>
                </a:extLst>
              </a:tr>
              <a:tr h="201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Japanese</a:t>
                      </a: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 </a:t>
                      </a:r>
                      <a:r>
                        <a:rPr lang="nl-NL" sz="1200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larch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l-NL" sz="1200" i="1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Larix</a:t>
                      </a:r>
                      <a:r>
                        <a:rPr lang="nl-NL" sz="1200" i="1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 </a:t>
                      </a:r>
                      <a:r>
                        <a:rPr lang="nl-NL" sz="1200" i="1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kaempferi</a:t>
                      </a:r>
                      <a:r>
                        <a:rPr lang="nl-NL" sz="1200" i="1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 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Asia 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1,38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1904149"/>
                  </a:ext>
                </a:extLst>
              </a:tr>
              <a:tr h="201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European </a:t>
                      </a:r>
                      <a:r>
                        <a:rPr lang="nl-NL" sz="1200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larch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l-NL" sz="1200" i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Larix decidua 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Europe 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1,46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5008885"/>
                  </a:ext>
                </a:extLst>
              </a:tr>
              <a:tr h="201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Scots</a:t>
                      </a: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 </a:t>
                      </a:r>
                      <a:r>
                        <a:rPr lang="nl-NL" sz="1200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pine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l-NL" sz="1200" i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Pinus sylvestris 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Europe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1,67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3554074"/>
                  </a:ext>
                </a:extLst>
              </a:tr>
              <a:tr h="201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b="1" dirty="0">
                          <a:solidFill>
                            <a:srgbClr val="C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Black </a:t>
                      </a:r>
                      <a:r>
                        <a:rPr lang="nl-NL" sz="1200" b="1" dirty="0" err="1">
                          <a:solidFill>
                            <a:srgbClr val="C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locust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l-NL" sz="1200" b="1" i="1">
                          <a:solidFill>
                            <a:srgbClr val="C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Robinia pseudoaccacia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b="1" dirty="0">
                          <a:solidFill>
                            <a:srgbClr val="C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America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b="1">
                          <a:solidFill>
                            <a:srgbClr val="C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1,72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0722455"/>
                  </a:ext>
                </a:extLst>
              </a:tr>
              <a:tr h="201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Silver </a:t>
                      </a:r>
                      <a:r>
                        <a:rPr lang="nl-NL" sz="1200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birch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l-NL" sz="1200" i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Betula pendula 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Europe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2,03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220589"/>
                  </a:ext>
                </a:extLst>
              </a:tr>
              <a:tr h="201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Black </a:t>
                      </a:r>
                      <a:r>
                        <a:rPr lang="nl-NL" sz="1200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pine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l-NL" sz="1200" i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Pinus nigra 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Europe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2,10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0227861"/>
                  </a:ext>
                </a:extLst>
              </a:tr>
              <a:tr h="2015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l-NL" sz="1200" b="1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2. </a:t>
                      </a:r>
                      <a:r>
                        <a:rPr lang="nl-NL" sz="1200" b="1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Oak</a:t>
                      </a:r>
                      <a:r>
                        <a:rPr lang="nl-NL" sz="1200" b="1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 </a:t>
                      </a:r>
                      <a:r>
                        <a:rPr lang="nl-NL" sz="1200" b="1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group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 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200" b="1" i="1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25-10% of </a:t>
                      </a:r>
                      <a:r>
                        <a:rPr lang="nl-NL" sz="1200" b="1" i="1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daylight</a:t>
                      </a:r>
                      <a:r>
                        <a:rPr lang="nl-NL" sz="1200" dirty="0"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 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4804696"/>
                  </a:ext>
                </a:extLst>
              </a:tr>
              <a:tr h="201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Aspen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l-NL" sz="1200" i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Populus tremula 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Europe 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2,22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2282251"/>
                  </a:ext>
                </a:extLst>
              </a:tr>
              <a:tr h="201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b="1" dirty="0">
                          <a:solidFill>
                            <a:srgbClr val="C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Tree of </a:t>
                      </a:r>
                      <a:r>
                        <a:rPr lang="nl-NL" sz="1200" b="1" dirty="0" err="1">
                          <a:solidFill>
                            <a:srgbClr val="C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heaven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l-NL" sz="1200" b="1" i="1" dirty="0" err="1">
                          <a:solidFill>
                            <a:srgbClr val="C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Ailanthus</a:t>
                      </a:r>
                      <a:r>
                        <a:rPr lang="nl-NL" sz="1200" b="1" i="1" dirty="0">
                          <a:solidFill>
                            <a:srgbClr val="C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 </a:t>
                      </a:r>
                      <a:r>
                        <a:rPr lang="nl-NL" sz="1200" b="1" i="1" dirty="0" err="1">
                          <a:solidFill>
                            <a:srgbClr val="C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altissima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b="1">
                          <a:solidFill>
                            <a:srgbClr val="C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Asia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b="1">
                          <a:solidFill>
                            <a:srgbClr val="C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2,44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3887073"/>
                  </a:ext>
                </a:extLst>
              </a:tr>
              <a:tr h="201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Pedunculate oak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l-NL" sz="1200" i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Quercus robur 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Europe 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2,45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1746536"/>
                  </a:ext>
                </a:extLst>
              </a:tr>
              <a:tr h="201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b="1" dirty="0">
                          <a:solidFill>
                            <a:srgbClr val="C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Black </a:t>
                      </a:r>
                      <a:r>
                        <a:rPr lang="nl-NL" sz="1200" b="1" dirty="0" err="1">
                          <a:solidFill>
                            <a:srgbClr val="C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cherry</a:t>
                      </a:r>
                      <a:r>
                        <a:rPr lang="nl-NL" sz="1200" b="1" dirty="0">
                          <a:solidFill>
                            <a:srgbClr val="C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 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l-NL" sz="1200" b="1" i="1">
                          <a:solidFill>
                            <a:srgbClr val="C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Prunus serotina 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b="1">
                          <a:solidFill>
                            <a:srgbClr val="C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America 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b="1">
                          <a:solidFill>
                            <a:srgbClr val="C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2,46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8203672"/>
                  </a:ext>
                </a:extLst>
              </a:tr>
              <a:tr h="201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Ash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l-NL" sz="1200" i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Fraxinus excelsior 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Europe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2,66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6837240"/>
                  </a:ext>
                </a:extLst>
              </a:tr>
              <a:tr h="201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Sessile oak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l-NL" sz="1200" i="1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Quercus</a:t>
                      </a:r>
                      <a:r>
                        <a:rPr lang="nl-NL" sz="1200" i="1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 </a:t>
                      </a:r>
                      <a:r>
                        <a:rPr lang="nl-NL" sz="1200" i="1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petraea</a:t>
                      </a:r>
                      <a:r>
                        <a:rPr lang="nl-NL" sz="1200" i="1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 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Europe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2,73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3149923"/>
                  </a:ext>
                </a:extLst>
              </a:tr>
              <a:tr h="201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b="1">
                          <a:solidFill>
                            <a:srgbClr val="C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Red oak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l-NL" sz="1200" b="1" i="1">
                          <a:solidFill>
                            <a:srgbClr val="C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Quercus rubra 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b="1">
                          <a:solidFill>
                            <a:srgbClr val="C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America 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b="1">
                          <a:solidFill>
                            <a:srgbClr val="C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2,75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690201"/>
                  </a:ext>
                </a:extLst>
              </a:tr>
              <a:tr h="201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Douglas </a:t>
                      </a:r>
                      <a:r>
                        <a:rPr lang="nl-NL" sz="1200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fir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l-NL" sz="1200" i="1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Pseudotsuga</a:t>
                      </a:r>
                      <a:r>
                        <a:rPr lang="nl-NL" sz="1200" i="1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 </a:t>
                      </a:r>
                      <a:r>
                        <a:rPr lang="nl-NL" sz="1200" i="1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menziesii</a:t>
                      </a:r>
                      <a:r>
                        <a:rPr lang="nl-NL" sz="1200" i="1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 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Amerika 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2,78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4933723"/>
                  </a:ext>
                </a:extLst>
              </a:tr>
              <a:tr h="2015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l-NL" sz="1200" b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3. Maple group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dirty="0"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 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200" b="1" i="1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10 -5 % of </a:t>
                      </a:r>
                      <a:r>
                        <a:rPr lang="nl-NL" sz="1200" b="1" i="1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daylight</a:t>
                      </a:r>
                      <a:r>
                        <a:rPr lang="nl-NL" sz="1200" dirty="0"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 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113064"/>
                  </a:ext>
                </a:extLst>
              </a:tr>
              <a:tr h="201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Chestnut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l-NL" sz="1200" i="1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Castanea</a:t>
                      </a:r>
                      <a:r>
                        <a:rPr lang="nl-NL" sz="1200" i="1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 </a:t>
                      </a:r>
                      <a:r>
                        <a:rPr lang="nl-NL" sz="1200" i="1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sativa</a:t>
                      </a:r>
                      <a:r>
                        <a:rPr lang="nl-NL" sz="1200" i="1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 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Europe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3,15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6454676"/>
                  </a:ext>
                </a:extLst>
              </a:tr>
              <a:tr h="201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Field maple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l-NL" sz="1200" i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Acer campestre 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Europe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3,18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8339522"/>
                  </a:ext>
                </a:extLst>
              </a:tr>
              <a:tr h="201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Wild cherry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l-NL" sz="1200" i="1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Prunus avium 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Europe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3,33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2427561"/>
                  </a:ext>
                </a:extLst>
              </a:tr>
              <a:tr h="201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b="1">
                          <a:solidFill>
                            <a:srgbClr val="C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Ash-leaved maple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l-NL" sz="1200" b="1" i="1">
                          <a:solidFill>
                            <a:srgbClr val="C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Acer negundo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b="1">
                          <a:solidFill>
                            <a:srgbClr val="C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America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b="1">
                          <a:solidFill>
                            <a:srgbClr val="C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3,47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0870669"/>
                  </a:ext>
                </a:extLst>
              </a:tr>
              <a:tr h="201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Hazel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l-NL" sz="1200" i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Corylus avellana 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Europe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3,53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30296"/>
                  </a:ext>
                </a:extLst>
              </a:tr>
              <a:tr h="201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White </a:t>
                      </a:r>
                      <a:r>
                        <a:rPr lang="nl-NL" sz="1200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elm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l-NL" sz="1200" i="1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Ulmus</a:t>
                      </a:r>
                      <a:r>
                        <a:rPr lang="nl-NL" sz="1200" i="1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 </a:t>
                      </a:r>
                      <a:r>
                        <a:rPr lang="nl-NL" sz="1200" i="1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laevis</a:t>
                      </a:r>
                      <a:r>
                        <a:rPr lang="nl-NL" sz="1200" i="1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 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Europe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3,67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8877078"/>
                  </a:ext>
                </a:extLst>
              </a:tr>
              <a:tr h="2038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Sycamore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l-NL" sz="1200" i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Acer pseudoplatanus 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Europe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3,73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9190749"/>
                  </a:ext>
                </a:extLst>
              </a:tr>
              <a:tr h="2015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l-NL" sz="1200" b="1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4. Linden </a:t>
                      </a:r>
                      <a:r>
                        <a:rPr lang="nl-NL" sz="1200" b="1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group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 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200" dirty="0"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 </a:t>
                      </a:r>
                      <a:r>
                        <a:rPr lang="nl-NL" sz="1200" b="1" i="1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5–2 % of </a:t>
                      </a:r>
                      <a:r>
                        <a:rPr lang="nl-NL" sz="1200" b="1" i="1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daylight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1767543"/>
                  </a:ext>
                </a:extLst>
              </a:tr>
              <a:tr h="201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Hornbeam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l-NL" sz="1200" i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Carpinus betulus 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Europe</a:t>
                      </a:r>
                      <a:endParaRPr kumimoji="0" lang="nl-NL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3,97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5304146"/>
                  </a:ext>
                </a:extLst>
              </a:tr>
              <a:tr h="201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Large-</a:t>
                      </a:r>
                      <a:r>
                        <a:rPr lang="nl-NL" sz="1200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leaved</a:t>
                      </a: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 linden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l-NL" sz="1200" i="1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Tilia</a:t>
                      </a:r>
                      <a:r>
                        <a:rPr lang="nl-NL" sz="1200" i="1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 </a:t>
                      </a:r>
                      <a:r>
                        <a:rPr lang="nl-NL" sz="1200" i="1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platyphyllos</a:t>
                      </a:r>
                      <a:r>
                        <a:rPr lang="nl-NL" sz="1200" i="1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 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Europe</a:t>
                      </a:r>
                      <a:endParaRPr kumimoji="0" lang="nl-NL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4,00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5782674"/>
                  </a:ext>
                </a:extLst>
              </a:tr>
              <a:tr h="201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Small-</a:t>
                      </a:r>
                      <a:r>
                        <a:rPr lang="nl-NL" sz="1200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leaved</a:t>
                      </a: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 linden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l-NL" sz="1200" i="1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Tilia</a:t>
                      </a:r>
                      <a:r>
                        <a:rPr lang="nl-NL" sz="1200" i="1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 </a:t>
                      </a:r>
                      <a:r>
                        <a:rPr lang="nl-NL" sz="1200" i="1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cordata</a:t>
                      </a:r>
                      <a:r>
                        <a:rPr lang="nl-NL" sz="1200" i="1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 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Europe</a:t>
                      </a:r>
                      <a:endParaRPr kumimoji="0" lang="nl-NL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4,18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4733301"/>
                  </a:ext>
                </a:extLst>
              </a:tr>
              <a:tr h="201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Norway </a:t>
                      </a:r>
                      <a:r>
                        <a:rPr lang="nl-NL" sz="1200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maple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l-NL" sz="1200" i="1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Acer </a:t>
                      </a:r>
                      <a:r>
                        <a:rPr lang="nl-NL" sz="1200" i="1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platanoides</a:t>
                      </a:r>
                      <a:r>
                        <a:rPr lang="nl-NL" sz="1200" i="1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 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Europe</a:t>
                      </a:r>
                      <a:endParaRPr kumimoji="0" lang="nl-NL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4,20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4413328"/>
                  </a:ext>
                </a:extLst>
              </a:tr>
              <a:tr h="201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Norway </a:t>
                      </a:r>
                      <a:r>
                        <a:rPr lang="nl-NL" sz="1200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spruce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l-NL" sz="1200" i="1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Picea</a:t>
                      </a:r>
                      <a:r>
                        <a:rPr lang="nl-NL" sz="1200" i="1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 </a:t>
                      </a:r>
                      <a:r>
                        <a:rPr lang="nl-NL" sz="1200" i="1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abies</a:t>
                      </a:r>
                      <a:r>
                        <a:rPr lang="nl-NL" sz="1200" i="1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 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Europe</a:t>
                      </a:r>
                      <a:endParaRPr kumimoji="0" lang="nl-NL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4,45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6597156"/>
                  </a:ext>
                </a:extLst>
              </a:tr>
              <a:tr h="201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Beech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l-NL" sz="1200" i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Fagus sylvatica 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Europe</a:t>
                      </a:r>
                      <a:endParaRPr kumimoji="0" lang="nl-NL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4,56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2680797"/>
                  </a:ext>
                </a:extLst>
              </a:tr>
              <a:tr h="201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Silver </a:t>
                      </a:r>
                      <a:r>
                        <a:rPr lang="nl-NL" sz="1200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fir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l-NL" sz="1200" i="1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Abies</a:t>
                      </a:r>
                      <a:r>
                        <a:rPr lang="nl-NL" sz="1200" i="1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 alba 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Europe</a:t>
                      </a:r>
                      <a:endParaRPr kumimoji="0" lang="nl-NL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4,60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6961050"/>
                  </a:ext>
                </a:extLst>
              </a:tr>
            </a:tbl>
          </a:graphicData>
        </a:graphic>
      </p:graphicFrame>
      <p:sp>
        <p:nvSpPr>
          <p:cNvPr id="8" name="Tekstvak 7">
            <a:extLst>
              <a:ext uri="{FF2B5EF4-FFF2-40B4-BE49-F238E27FC236}">
                <a16:creationId xmlns:a16="http://schemas.microsoft.com/office/drawing/2014/main" id="{F288D6B7-03B6-4E23-AE32-9218CD99C72A}"/>
              </a:ext>
            </a:extLst>
          </p:cNvPr>
          <p:cNvSpPr txBox="1"/>
          <p:nvPr/>
        </p:nvSpPr>
        <p:spPr>
          <a:xfrm>
            <a:off x="359923" y="418289"/>
            <a:ext cx="17607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Amount</a:t>
            </a:r>
            <a:r>
              <a:rPr lang="nl-NL" dirty="0"/>
              <a:t> of </a:t>
            </a:r>
            <a:r>
              <a:rPr lang="nl-NL" dirty="0" err="1"/>
              <a:t>daylight</a:t>
            </a:r>
            <a:r>
              <a:rPr lang="nl-NL" dirty="0"/>
              <a:t> seedlings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saplings</a:t>
            </a:r>
            <a:r>
              <a:rPr lang="nl-NL" dirty="0"/>
              <a:t> </a:t>
            </a:r>
            <a:r>
              <a:rPr lang="nl-NL" dirty="0" err="1"/>
              <a:t>need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establishing</a:t>
            </a:r>
            <a:r>
              <a:rPr lang="nl-NL" dirty="0"/>
              <a:t>.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EF2B311B-ED06-48A8-9C49-19471B7C5F90}"/>
              </a:ext>
            </a:extLst>
          </p:cNvPr>
          <p:cNvSpPr txBox="1"/>
          <p:nvPr/>
        </p:nvSpPr>
        <p:spPr>
          <a:xfrm>
            <a:off x="359923" y="3419272"/>
            <a:ext cx="17607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Segoe UI" panose="020B0502040204020203" pitchFamily="34" charset="0"/>
              </a:rPr>
              <a:t>Niinemets</a:t>
            </a:r>
            <a:r>
              <a:rPr lang="en-US" sz="1200" dirty="0">
                <a:latin typeface="Segoe UI" panose="020B0502040204020203" pitchFamily="34" charset="0"/>
              </a:rPr>
              <a:t>, Ü. and F. Valladares (2006). "Tolerance to shade, drought, and waterlogging of temperate Northern Hemisphere trees and shrubs." </a:t>
            </a:r>
            <a:r>
              <a:rPr lang="en-US" sz="1200" u="sng" dirty="0">
                <a:latin typeface="Segoe UI" panose="020B0502040204020203" pitchFamily="34" charset="0"/>
              </a:rPr>
              <a:t>Ecological Monographs </a:t>
            </a:r>
            <a:r>
              <a:rPr lang="en-US" sz="1200" b="1" u="sng" dirty="0">
                <a:latin typeface="Segoe UI" panose="020B0502040204020203" pitchFamily="34" charset="0"/>
              </a:rPr>
              <a:t>76</a:t>
            </a:r>
            <a:r>
              <a:rPr lang="en-US" sz="1200" b="0" u="sng" dirty="0">
                <a:latin typeface="Segoe UI" panose="020B0502040204020203" pitchFamily="34" charset="0"/>
              </a:rPr>
              <a:t>(4): 521-547.</a:t>
            </a:r>
            <a:endParaRPr lang="nl-NL" sz="1200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3430F8B-5675-4098-B056-1C92D0D0E873}"/>
              </a:ext>
            </a:extLst>
          </p:cNvPr>
          <p:cNvSpPr txBox="1"/>
          <p:nvPr/>
        </p:nvSpPr>
        <p:spPr>
          <a:xfrm>
            <a:off x="10136221" y="418289"/>
            <a:ext cx="19066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Example</a:t>
            </a:r>
            <a:r>
              <a:rPr lang="nl-NL" dirty="0"/>
              <a:t>:</a:t>
            </a:r>
          </a:p>
          <a:p>
            <a:pPr marL="0" indent="0">
              <a:buNone/>
            </a:pPr>
            <a:r>
              <a:rPr lang="nl-NL" sz="1800" b="0" i="1" u="none" strike="noStrike" baseline="0" dirty="0">
                <a:solidFill>
                  <a:srgbClr val="000000"/>
                </a:solidFill>
                <a:latin typeface="BFFIF F+ Gulliver RM"/>
              </a:rPr>
              <a:t>‘</a:t>
            </a:r>
            <a:r>
              <a:rPr lang="nl-NL" sz="1800" b="0" i="1" u="none" strike="noStrike" baseline="0" dirty="0" err="1">
                <a:solidFill>
                  <a:srgbClr val="000000"/>
                </a:solidFill>
                <a:latin typeface="BFFIF F+ Gulliver RM"/>
              </a:rPr>
              <a:t>Oak</a:t>
            </a:r>
            <a:r>
              <a:rPr lang="nl-NL" sz="1800" b="0" i="1" u="none" strike="noStrike" baseline="0" dirty="0">
                <a:solidFill>
                  <a:srgbClr val="000000"/>
                </a:solidFill>
                <a:latin typeface="BFFIF F+ Gulliver RM"/>
              </a:rPr>
              <a:t> </a:t>
            </a:r>
            <a:r>
              <a:rPr lang="nl-NL" sz="1800" b="0" i="1" u="none" strike="noStrike" baseline="0" dirty="0" err="1">
                <a:solidFill>
                  <a:srgbClr val="000000"/>
                </a:solidFill>
                <a:latin typeface="BFFIF F+ Gulliver RM"/>
              </a:rPr>
              <a:t>forests</a:t>
            </a:r>
            <a:r>
              <a:rPr lang="nl-NL" sz="1800" b="0" i="1" u="none" strike="noStrike" baseline="0" dirty="0">
                <a:solidFill>
                  <a:srgbClr val="000000"/>
                </a:solidFill>
                <a:latin typeface="BFFIF F+ Gulliver RM"/>
              </a:rPr>
              <a:t> are </a:t>
            </a:r>
            <a:r>
              <a:rPr lang="nl-NL" sz="1800" b="0" i="1" u="none" strike="noStrike" baseline="0" dirty="0" err="1">
                <a:solidFill>
                  <a:srgbClr val="000000"/>
                </a:solidFill>
                <a:latin typeface="BFFIF F+ Gulliver RM"/>
              </a:rPr>
              <a:t>among</a:t>
            </a:r>
            <a:r>
              <a:rPr lang="nl-NL" sz="1800" b="0" i="1" u="none" strike="noStrike" baseline="0" dirty="0">
                <a:solidFill>
                  <a:srgbClr val="000000"/>
                </a:solidFill>
                <a:latin typeface="BFFIF F+ Gulliver RM"/>
              </a:rPr>
              <a:t> </a:t>
            </a:r>
            <a:r>
              <a:rPr lang="nl-NL" sz="1800" b="0" i="1" u="none" strike="noStrike" baseline="0" dirty="0" err="1">
                <a:solidFill>
                  <a:srgbClr val="000000"/>
                </a:solidFill>
                <a:latin typeface="BFFIF F+ Gulliver RM"/>
              </a:rPr>
              <a:t>the</a:t>
            </a:r>
            <a:r>
              <a:rPr lang="nl-NL" sz="1800" b="0" i="1" u="none" strike="noStrike" baseline="0" dirty="0">
                <a:solidFill>
                  <a:srgbClr val="000000"/>
                </a:solidFill>
                <a:latin typeface="BFFIF F+ Gulliver RM"/>
              </a:rPr>
              <a:t> </a:t>
            </a:r>
            <a:r>
              <a:rPr lang="nl-NL" sz="1800" b="0" i="1" u="none" strike="noStrike" baseline="0" dirty="0" err="1">
                <a:solidFill>
                  <a:srgbClr val="000000"/>
                </a:solidFill>
                <a:latin typeface="BFFIF F+ Gulliver RM"/>
              </a:rPr>
              <a:t>forest</a:t>
            </a:r>
            <a:r>
              <a:rPr lang="nl-NL" sz="1800" b="0" i="1" u="none" strike="noStrike" baseline="0" dirty="0">
                <a:solidFill>
                  <a:srgbClr val="000000"/>
                </a:solidFill>
                <a:latin typeface="BFFIF F+ Gulliver RM"/>
              </a:rPr>
              <a:t> types most </a:t>
            </a:r>
            <a:r>
              <a:rPr lang="nl-NL" sz="1800" b="0" i="1" u="none" strike="noStrike" baseline="0" dirty="0" err="1">
                <a:solidFill>
                  <a:srgbClr val="000000"/>
                </a:solidFill>
                <a:latin typeface="BFFIF F+ Gulliver RM"/>
              </a:rPr>
              <a:t>threatened</a:t>
            </a:r>
            <a:r>
              <a:rPr lang="nl-NL" sz="1800" b="0" i="1" u="none" strike="noStrike" baseline="0" dirty="0">
                <a:solidFill>
                  <a:srgbClr val="000000"/>
                </a:solidFill>
                <a:latin typeface="BFFIF F+ Gulliver RM"/>
              </a:rPr>
              <a:t> </a:t>
            </a:r>
            <a:r>
              <a:rPr lang="nl-NL" sz="1800" b="0" i="1" u="none" strike="noStrike" baseline="0" dirty="0" err="1">
                <a:solidFill>
                  <a:srgbClr val="000000"/>
                </a:solidFill>
                <a:latin typeface="BFFIF F+ Gulliver RM"/>
              </a:rPr>
              <a:t>by</a:t>
            </a:r>
            <a:r>
              <a:rPr lang="nl-NL" sz="1800" b="0" i="1" u="none" strike="noStrike" baseline="0" dirty="0">
                <a:solidFill>
                  <a:srgbClr val="000000"/>
                </a:solidFill>
                <a:latin typeface="BFFIF F+ Gulliver RM"/>
              </a:rPr>
              <a:t> alien </a:t>
            </a:r>
            <a:r>
              <a:rPr lang="nl-NL" sz="1800" b="0" i="1" u="none" strike="noStrike" baseline="0" dirty="0" err="1">
                <a:solidFill>
                  <a:srgbClr val="000000"/>
                </a:solidFill>
                <a:latin typeface="BFFIF F+ Gulliver RM"/>
              </a:rPr>
              <a:t>invasion</a:t>
            </a:r>
            <a:r>
              <a:rPr lang="nl-NL" sz="1800" b="0" i="1" u="none" strike="noStrike" baseline="0" dirty="0">
                <a:solidFill>
                  <a:srgbClr val="000000"/>
                </a:solidFill>
                <a:latin typeface="BFFIF F+ Gulliver RM"/>
              </a:rPr>
              <a:t>.’ 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F3896EAB-AE16-414E-92CB-C8E46BCB35A1}"/>
              </a:ext>
            </a:extLst>
          </p:cNvPr>
          <p:cNvSpPr txBox="1"/>
          <p:nvPr/>
        </p:nvSpPr>
        <p:spPr>
          <a:xfrm>
            <a:off x="9951396" y="3571672"/>
            <a:ext cx="21692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i="1" dirty="0" err="1"/>
              <a:t>Campagnaro</a:t>
            </a:r>
            <a:r>
              <a:rPr lang="nl-NL" sz="1200" i="1" dirty="0"/>
              <a:t>, T., et al. (2018). "Five major </a:t>
            </a:r>
            <a:r>
              <a:rPr lang="nl-NL" sz="1200" i="1" dirty="0" err="1"/>
              <a:t>invasive</a:t>
            </a:r>
            <a:r>
              <a:rPr lang="nl-NL" sz="1200" i="1" dirty="0"/>
              <a:t> alien tree species in European Union </a:t>
            </a:r>
            <a:r>
              <a:rPr lang="nl-NL" sz="1200" i="1" dirty="0" err="1"/>
              <a:t>forest</a:t>
            </a:r>
            <a:r>
              <a:rPr lang="nl-NL" sz="1200" i="1" dirty="0"/>
              <a:t> habitat types of </a:t>
            </a:r>
            <a:r>
              <a:rPr lang="nl-NL" sz="1200" i="1" dirty="0" err="1"/>
              <a:t>the</a:t>
            </a:r>
            <a:r>
              <a:rPr lang="nl-NL" sz="1200" i="1" dirty="0"/>
              <a:t> Alpine </a:t>
            </a:r>
            <a:r>
              <a:rPr lang="nl-NL" sz="1200" i="1" dirty="0" err="1"/>
              <a:t>and</a:t>
            </a:r>
            <a:r>
              <a:rPr lang="nl-NL" sz="1200" i="1" dirty="0"/>
              <a:t> </a:t>
            </a:r>
            <a:r>
              <a:rPr lang="nl-NL" sz="1200" i="1" dirty="0" err="1"/>
              <a:t>Continental</a:t>
            </a:r>
            <a:r>
              <a:rPr lang="nl-NL" sz="1200" i="1" dirty="0"/>
              <a:t> </a:t>
            </a:r>
            <a:r>
              <a:rPr lang="nl-NL" sz="1200" i="1" dirty="0" err="1"/>
              <a:t>biogeographical</a:t>
            </a:r>
            <a:r>
              <a:rPr lang="nl-NL" sz="1200" i="1" dirty="0"/>
              <a:t> </a:t>
            </a:r>
            <a:r>
              <a:rPr lang="nl-NL" sz="1200" i="1" dirty="0" err="1"/>
              <a:t>regions</a:t>
            </a:r>
            <a:r>
              <a:rPr lang="nl-NL" sz="1200" i="1" dirty="0"/>
              <a:t>." </a:t>
            </a:r>
            <a:r>
              <a:rPr lang="nl-NL" sz="1200" i="1" u="sng" dirty="0"/>
              <a:t>Journal </a:t>
            </a:r>
            <a:r>
              <a:rPr lang="nl-NL" sz="1200" i="1" u="sng" dirty="0" err="1"/>
              <a:t>for</a:t>
            </a:r>
            <a:r>
              <a:rPr lang="nl-NL" sz="1200" i="1" u="sng" dirty="0"/>
              <a:t> Nature </a:t>
            </a:r>
            <a:r>
              <a:rPr lang="nl-NL" sz="1200" i="1" u="sng" dirty="0" err="1"/>
              <a:t>Conservation</a:t>
            </a:r>
            <a:r>
              <a:rPr lang="nl-NL" sz="1200" i="1" u="sng" dirty="0"/>
              <a:t> </a:t>
            </a:r>
            <a:r>
              <a:rPr lang="nl-NL" sz="1200" b="1" i="1" u="sng" dirty="0"/>
              <a:t>43</a:t>
            </a:r>
            <a:r>
              <a:rPr lang="nl-NL" sz="1200" b="0" i="1" u="sng" dirty="0"/>
              <a:t>: 227-238.</a:t>
            </a:r>
          </a:p>
        </p:txBody>
      </p:sp>
    </p:spTree>
    <p:extLst>
      <p:ext uri="{BB962C8B-B14F-4D97-AF65-F5344CB8AC3E}">
        <p14:creationId xmlns:p14="http://schemas.microsoft.com/office/powerpoint/2010/main" val="34430977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56C63A7D-801F-4B5B-922D-FEACBD183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9944" y="1692613"/>
            <a:ext cx="7240320" cy="4705586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2400" b="1" dirty="0">
                <a:solidFill>
                  <a:srgbClr val="EB8D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Species with pioneer traits can behave invasively in native and new range:</a:t>
            </a:r>
          </a:p>
          <a:p>
            <a:pPr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nl-NL" sz="2400" b="1" i="0" dirty="0">
                <a:solidFill>
                  <a:srgbClr val="EB8D00"/>
                </a:solidFill>
                <a:effectLst/>
              </a:rPr>
              <a:t>common </a:t>
            </a:r>
            <a:r>
              <a:rPr lang="nl-NL" sz="2400" b="1" i="0" dirty="0" err="1">
                <a:solidFill>
                  <a:srgbClr val="EB8D00"/>
                </a:solidFill>
                <a:effectLst/>
              </a:rPr>
              <a:t>ragweed</a:t>
            </a:r>
            <a:r>
              <a:rPr lang="nl-NL" sz="2400" b="1" i="0" dirty="0">
                <a:solidFill>
                  <a:srgbClr val="EB8D00"/>
                </a:solidFill>
                <a:effectLst/>
              </a:rPr>
              <a:t> (</a:t>
            </a:r>
            <a:r>
              <a:rPr lang="en-GB" sz="2400" b="1" i="1" dirty="0">
                <a:solidFill>
                  <a:srgbClr val="EB8D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Ambrosia </a:t>
            </a:r>
            <a:r>
              <a:rPr lang="en-GB" sz="2400" b="1" i="1" dirty="0" err="1">
                <a:solidFill>
                  <a:srgbClr val="EB8D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artemisiifolia</a:t>
            </a:r>
            <a:r>
              <a:rPr lang="en-GB" sz="2400" b="1" dirty="0">
                <a:solidFill>
                  <a:srgbClr val="EB8D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nl-NL" sz="2400" b="1" i="0" dirty="0" err="1">
                <a:solidFill>
                  <a:srgbClr val="EB8D00"/>
                </a:solidFill>
                <a:effectLst/>
              </a:rPr>
              <a:t>giant</a:t>
            </a:r>
            <a:r>
              <a:rPr lang="nl-NL" sz="2400" b="1" i="0" dirty="0">
                <a:solidFill>
                  <a:srgbClr val="EB8D00"/>
                </a:solidFill>
                <a:effectLst/>
              </a:rPr>
              <a:t> </a:t>
            </a:r>
            <a:r>
              <a:rPr lang="nl-NL" sz="2400" b="1" i="0" dirty="0" err="1">
                <a:solidFill>
                  <a:srgbClr val="EB8D00"/>
                </a:solidFill>
                <a:effectLst/>
              </a:rPr>
              <a:t>hogweed</a:t>
            </a:r>
            <a:r>
              <a:rPr lang="nl-NL" sz="2400" b="1" i="0" dirty="0">
                <a:solidFill>
                  <a:srgbClr val="EB8D00"/>
                </a:solidFill>
                <a:effectLst/>
              </a:rPr>
              <a:t> </a:t>
            </a:r>
            <a:r>
              <a:rPr lang="en-GB" sz="2400" b="1" dirty="0">
                <a:solidFill>
                  <a:srgbClr val="EB8D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GB" sz="2400" b="1" i="1" dirty="0">
                <a:solidFill>
                  <a:srgbClr val="EB8D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Heracleum </a:t>
            </a:r>
            <a:r>
              <a:rPr lang="en-GB" sz="2400" b="1" i="1" dirty="0" err="1">
                <a:solidFill>
                  <a:srgbClr val="EB8D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mantegazzianum</a:t>
            </a:r>
            <a:r>
              <a:rPr lang="en-GB" sz="2400" b="1" dirty="0">
                <a:solidFill>
                  <a:srgbClr val="EB8D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pPr marL="0" indent="0">
              <a:buNone/>
            </a:pPr>
            <a:endParaRPr lang="nl-NL" sz="2400" b="1" dirty="0">
              <a:solidFill>
                <a:srgbClr val="7F3D3F"/>
              </a:solidFill>
            </a:endParaRPr>
          </a:p>
          <a:p>
            <a:pPr marL="0" indent="0">
              <a:buNone/>
            </a:pPr>
            <a:r>
              <a:rPr lang="nl-NL" sz="2400" b="1" dirty="0">
                <a:solidFill>
                  <a:srgbClr val="7F3D3F"/>
                </a:solidFill>
              </a:rPr>
              <a:t>But </a:t>
            </a:r>
            <a:r>
              <a:rPr lang="nl-NL" sz="2400" b="1" dirty="0" err="1">
                <a:solidFill>
                  <a:srgbClr val="7F3D3F"/>
                </a:solidFill>
              </a:rPr>
              <a:t>also</a:t>
            </a:r>
            <a:r>
              <a:rPr lang="nl-NL" sz="2400" b="1" dirty="0">
                <a:solidFill>
                  <a:srgbClr val="7F3D3F"/>
                </a:solidFill>
              </a:rPr>
              <a:t>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400" b="1" dirty="0">
                <a:solidFill>
                  <a:srgbClr val="7F3D3F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Red oak,  black locust, </a:t>
            </a:r>
            <a:r>
              <a:rPr lang="en-GB" sz="2400" b="1" dirty="0" err="1">
                <a:solidFill>
                  <a:srgbClr val="7F3D3F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ashleaf</a:t>
            </a:r>
            <a:r>
              <a:rPr lang="en-GB" sz="2400" b="1" dirty="0">
                <a:solidFill>
                  <a:srgbClr val="7F3D3F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maple, tree of heaven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kumimoji="0" lang="nl-NL" sz="2400" b="1" u="none" strike="noStrike" kern="1200" cap="none" spc="0" normalizeH="0" baseline="0" noProof="0" dirty="0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ea typeface="+mn-ea"/>
                <a:cs typeface="+mn-cs"/>
              </a:rPr>
              <a:t>Black </a:t>
            </a:r>
            <a:r>
              <a:rPr kumimoji="0" lang="nl-NL" sz="2400" b="1" u="none" strike="noStrike" kern="1200" cap="none" spc="0" normalizeH="0" baseline="0" noProof="0" dirty="0" err="1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ea typeface="+mn-ea"/>
                <a:cs typeface="+mn-cs"/>
              </a:rPr>
              <a:t>cherry</a:t>
            </a:r>
            <a:r>
              <a:rPr kumimoji="0" lang="nl-NL" sz="2400" b="1" u="none" strike="noStrike" kern="1200" cap="none" spc="0" normalizeH="0" baseline="0" noProof="0" dirty="0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ea typeface="+mn-ea"/>
                <a:cs typeface="+mn-cs"/>
              </a:rPr>
              <a:t> (</a:t>
            </a:r>
            <a:r>
              <a:rPr kumimoji="0" lang="nl-NL" sz="2400" b="1" u="none" strike="noStrike" kern="1200" cap="none" spc="0" normalizeH="0" baseline="0" noProof="0" dirty="0" err="1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ea typeface="+mn-ea"/>
                <a:cs typeface="+mn-cs"/>
              </a:rPr>
              <a:t>forest</a:t>
            </a:r>
            <a:r>
              <a:rPr kumimoji="0" lang="nl-NL" sz="2400" b="1" u="none" strike="noStrike" kern="1200" cap="none" spc="0" normalizeH="0" baseline="0" noProof="0" dirty="0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ea typeface="+mn-ea"/>
                <a:cs typeface="+mn-cs"/>
              </a:rPr>
              <a:t> recovery New England)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F3F8ACFA-8ED9-4DEB-AE2D-5ADC056AC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800" y="459800"/>
            <a:ext cx="9888279" cy="909198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Invasive</a:t>
            </a: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in native </a:t>
            </a:r>
            <a:r>
              <a:rPr kumimoji="0" lang="nl-NL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and</a:t>
            </a: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new range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E6E1804-4AFB-4C6A-ACCA-52D3883F7D48}"/>
              </a:ext>
            </a:extLst>
          </p:cNvPr>
          <p:cNvSpPr txBox="1"/>
          <p:nvPr/>
        </p:nvSpPr>
        <p:spPr>
          <a:xfrm>
            <a:off x="9034670" y="4542182"/>
            <a:ext cx="3157330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i="1" dirty="0" err="1">
                <a:latin typeface="Segoe UI" panose="020B0502040204020203" pitchFamily="34" charset="0"/>
              </a:rPr>
              <a:t>Branquart</a:t>
            </a:r>
            <a:r>
              <a:rPr lang="fr-FR" sz="1400" i="1" dirty="0">
                <a:latin typeface="Segoe UI" panose="020B0502040204020203" pitchFamily="34" charset="0"/>
              </a:rPr>
              <a:t>, E. and G. Fried (2016). </a:t>
            </a:r>
            <a:r>
              <a:rPr lang="fr-FR" sz="1400" i="1" u="sng" dirty="0">
                <a:latin typeface="Segoe UI" panose="020B0502040204020203" pitchFamily="34" charset="0"/>
              </a:rPr>
              <a:t>Espèces envahissantes d'ici et d'ailleurs: Synthèse sur les espèces envahissantes et présentation de 32 espèces, Mardaga.</a:t>
            </a:r>
            <a:endParaRPr lang="nl-NL" sz="1400" i="1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9A7BDB5-DB19-4CCD-B1A6-02CE56C763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4670" y="-1"/>
            <a:ext cx="3175118" cy="454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6136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56C63A7D-801F-4B5B-922D-FEACBD183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192" y="1536971"/>
            <a:ext cx="2655651" cy="4406630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200" b="1" dirty="0">
                <a:solidFill>
                  <a:srgbClr val="EB8D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removal of Scots pine and Silver birch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GB" sz="3200" b="1" dirty="0">
              <a:solidFill>
                <a:srgbClr val="00998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F3F8ACFA-8ED9-4DEB-AE2D-5ADC056AC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944" y="365126"/>
            <a:ext cx="9888279" cy="909198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Invasive</a:t>
            </a: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or </a:t>
            </a:r>
            <a:r>
              <a:rPr kumimoji="0" lang="nl-NL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pioneer</a:t>
            </a: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?</a:t>
            </a:r>
          </a:p>
        </p:txBody>
      </p:sp>
      <p:pic>
        <p:nvPicPr>
          <p:cNvPr id="2050" name="Picture 2" descr="fotoarchief IVN-Apeldoorn foto:Roely Smit">
            <a:extLst>
              <a:ext uri="{FF2B5EF4-FFF2-40B4-BE49-F238E27FC236}">
                <a16:creationId xmlns:a16="http://schemas.microsoft.com/office/drawing/2014/main" id="{E8F8F7B2-6A70-47B1-A00D-B46509694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297" y="1712068"/>
            <a:ext cx="9409704" cy="51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14364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56C63A7D-801F-4B5B-922D-FEACBD183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916" y="365126"/>
            <a:ext cx="2655651" cy="4406630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200" b="1" dirty="0">
                <a:solidFill>
                  <a:srgbClr val="EB8D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Pioneer silver birch and invasive alien species black cherry ?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GB" sz="3200" b="1" dirty="0">
              <a:solidFill>
                <a:srgbClr val="00998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F3F8ACFA-8ED9-4DEB-AE2D-5ADC056AC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944" y="365126"/>
            <a:ext cx="9888279" cy="909198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4400" b="1" i="0" u="none" strike="noStrike" kern="1200" cap="none" spc="0" normalizeH="0" baseline="0" noProof="0" dirty="0">
              <a:ln>
                <a:noFill/>
              </a:ln>
              <a:solidFill>
                <a:srgbClr val="009982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pic>
        <p:nvPicPr>
          <p:cNvPr id="3" name="Afbeelding 2" descr="Afbeelding met buiten, boom, gras, lucht&#10;&#10;Automatisch gegenereerde beschrijving">
            <a:extLst>
              <a:ext uri="{FF2B5EF4-FFF2-40B4-BE49-F238E27FC236}">
                <a16:creationId xmlns:a16="http://schemas.microsoft.com/office/drawing/2014/main" id="{BEA98B55-7DBF-4495-9802-2CCB79FC44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4574" y="486383"/>
            <a:ext cx="9557426" cy="637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8589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56C63A7D-801F-4B5B-922D-FEACBD183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814" y="68773"/>
            <a:ext cx="2655651" cy="4406630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200" b="1" dirty="0">
                <a:solidFill>
                  <a:srgbClr val="EB8D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Pioneer black cherry cannot succeed itself in mixed structured forests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GB" sz="3200" b="1" dirty="0">
              <a:solidFill>
                <a:srgbClr val="00998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F3F8ACFA-8ED9-4DEB-AE2D-5ADC056AC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4373"/>
            <a:ext cx="12192000" cy="909198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4400" b="1" i="0" u="none" strike="noStrike" kern="1200" cap="none" spc="0" normalizeH="0" baseline="0" noProof="0" dirty="0">
              <a:ln>
                <a:noFill/>
              </a:ln>
              <a:solidFill>
                <a:srgbClr val="009982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pic>
        <p:nvPicPr>
          <p:cNvPr id="6" name="Tijdelijke aanduiding voor inhoud 6">
            <a:extLst>
              <a:ext uri="{FF2B5EF4-FFF2-40B4-BE49-F238E27FC236}">
                <a16:creationId xmlns:a16="http://schemas.microsoft.com/office/drawing/2014/main" id="{E3730463-8E27-470D-AA26-067231C27A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282" y="1"/>
            <a:ext cx="9149718" cy="686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890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56C63A7D-801F-4B5B-922D-FEACBD183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378" y="365127"/>
            <a:ext cx="11566188" cy="5590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b="1" dirty="0">
                <a:solidFill>
                  <a:srgbClr val="EB8D00"/>
                </a:solidFill>
              </a:rPr>
              <a:t>New England: ‘</a:t>
            </a:r>
            <a:r>
              <a:rPr lang="en-GB" sz="3200" b="1" dirty="0" err="1">
                <a:solidFill>
                  <a:srgbClr val="EB8D00"/>
                </a:solidFill>
              </a:rPr>
              <a:t>herbiciding</a:t>
            </a:r>
            <a:r>
              <a:rPr lang="en-GB" sz="3200" b="1" dirty="0">
                <a:solidFill>
                  <a:srgbClr val="EB8D00"/>
                </a:solidFill>
              </a:rPr>
              <a:t>’ needed when rejuvenating Black cherry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EB0B2DC8-99FC-4D73-8CD6-D71984F00A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376277" y="2789428"/>
            <a:ext cx="4662378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CAFEA87F-FEFA-4FBC-B204-09883AB2F0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" t="-3284" b="3284"/>
          <a:stretch/>
        </p:blipFill>
        <p:spPr bwMode="auto">
          <a:xfrm rot="16200000">
            <a:off x="1900534" y="2582315"/>
            <a:ext cx="4844349" cy="181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Tijdelijke aanduiding voor inhoud 6">
            <a:extLst>
              <a:ext uri="{FF2B5EF4-FFF2-40B4-BE49-F238E27FC236}">
                <a16:creationId xmlns:a16="http://schemas.microsoft.com/office/drawing/2014/main" id="{17F88713-EAFA-4A42-8023-EC8B43B1D2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214" y="876209"/>
            <a:ext cx="6715328" cy="503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0515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55"/>
          <p:cNvSpPr>
            <a:spLocks/>
          </p:cNvSpPr>
          <p:nvPr/>
        </p:nvSpPr>
        <p:spPr bwMode="auto">
          <a:xfrm rot="10800000">
            <a:off x="3552826" y="3851501"/>
            <a:ext cx="2505075" cy="412750"/>
          </a:xfrm>
          <a:custGeom>
            <a:avLst/>
            <a:gdLst>
              <a:gd name="T0" fmla="*/ 0 w 1578"/>
              <a:gd name="T1" fmla="*/ 0 h 260"/>
              <a:gd name="T2" fmla="*/ 2147483647 w 1578"/>
              <a:gd name="T3" fmla="*/ 2147483647 h 260"/>
              <a:gd name="T4" fmla="*/ 2147483647 w 1578"/>
              <a:gd name="T5" fmla="*/ 2147483647 h 260"/>
              <a:gd name="T6" fmla="*/ 2147483647 w 1578"/>
              <a:gd name="T7" fmla="*/ 2147483647 h 260"/>
              <a:gd name="T8" fmla="*/ 2147483647 w 1578"/>
              <a:gd name="T9" fmla="*/ 2147483647 h 260"/>
              <a:gd name="T10" fmla="*/ 2147483647 w 1578"/>
              <a:gd name="T11" fmla="*/ 2147483647 h 260"/>
              <a:gd name="T12" fmla="*/ 2147483647 w 1578"/>
              <a:gd name="T13" fmla="*/ 2147483647 h 260"/>
              <a:gd name="T14" fmla="*/ 2147483647 w 1578"/>
              <a:gd name="T15" fmla="*/ 2147483647 h 260"/>
              <a:gd name="T16" fmla="*/ 2147483647 w 1578"/>
              <a:gd name="T17" fmla="*/ 2147483647 h 260"/>
              <a:gd name="T18" fmla="*/ 2147483647 w 1578"/>
              <a:gd name="T19" fmla="*/ 2147483647 h 260"/>
              <a:gd name="T20" fmla="*/ 2147483647 w 1578"/>
              <a:gd name="T21" fmla="*/ 2147483647 h 260"/>
              <a:gd name="T22" fmla="*/ 2147483647 w 1578"/>
              <a:gd name="T23" fmla="*/ 2147483647 h 260"/>
              <a:gd name="T24" fmla="*/ 2147483647 w 1578"/>
              <a:gd name="T25" fmla="*/ 2147483647 h 260"/>
              <a:gd name="T26" fmla="*/ 2147483647 w 1578"/>
              <a:gd name="T27" fmla="*/ 2147483647 h 260"/>
              <a:gd name="T28" fmla="*/ 2147483647 w 1578"/>
              <a:gd name="T29" fmla="*/ 2147483647 h 26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578"/>
              <a:gd name="T46" fmla="*/ 0 h 260"/>
              <a:gd name="T47" fmla="*/ 1578 w 1578"/>
              <a:gd name="T48" fmla="*/ 260 h 26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578" h="260">
                <a:moveTo>
                  <a:pt x="0" y="0"/>
                </a:moveTo>
                <a:lnTo>
                  <a:pt x="33" y="65"/>
                </a:lnTo>
                <a:lnTo>
                  <a:pt x="81" y="110"/>
                </a:lnTo>
                <a:lnTo>
                  <a:pt x="135" y="143"/>
                </a:lnTo>
                <a:lnTo>
                  <a:pt x="216" y="176"/>
                </a:lnTo>
                <a:lnTo>
                  <a:pt x="363" y="218"/>
                </a:lnTo>
                <a:lnTo>
                  <a:pt x="543" y="248"/>
                </a:lnTo>
                <a:lnTo>
                  <a:pt x="717" y="257"/>
                </a:lnTo>
                <a:lnTo>
                  <a:pt x="894" y="260"/>
                </a:lnTo>
                <a:lnTo>
                  <a:pt x="1116" y="236"/>
                </a:lnTo>
                <a:lnTo>
                  <a:pt x="1317" y="191"/>
                </a:lnTo>
                <a:lnTo>
                  <a:pt x="1422" y="158"/>
                </a:lnTo>
                <a:lnTo>
                  <a:pt x="1515" y="104"/>
                </a:lnTo>
                <a:lnTo>
                  <a:pt x="1572" y="38"/>
                </a:lnTo>
                <a:lnTo>
                  <a:pt x="1578" y="2"/>
                </a:lnTo>
              </a:path>
            </a:pathLst>
          </a:custGeom>
          <a:noFill/>
          <a:ln w="9525" cap="flat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6387" name="Line 4"/>
          <p:cNvSpPr>
            <a:spLocks noChangeShapeType="1"/>
          </p:cNvSpPr>
          <p:nvPr/>
        </p:nvSpPr>
        <p:spPr bwMode="auto">
          <a:xfrm>
            <a:off x="3821113" y="1373414"/>
            <a:ext cx="0" cy="3095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6388" name="Line 5"/>
          <p:cNvSpPr>
            <a:spLocks noChangeShapeType="1"/>
          </p:cNvSpPr>
          <p:nvPr/>
        </p:nvSpPr>
        <p:spPr bwMode="auto">
          <a:xfrm flipH="1">
            <a:off x="1925638" y="4472213"/>
            <a:ext cx="1873250" cy="13208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6389" name="Line 6"/>
          <p:cNvSpPr>
            <a:spLocks noChangeShapeType="1"/>
          </p:cNvSpPr>
          <p:nvPr/>
        </p:nvSpPr>
        <p:spPr bwMode="auto">
          <a:xfrm>
            <a:off x="3821114" y="4469038"/>
            <a:ext cx="36734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6390" name="Tekstvak 2"/>
          <p:cNvSpPr txBox="1">
            <a:spLocks noChangeArrowheads="1"/>
          </p:cNvSpPr>
          <p:nvPr/>
        </p:nvSpPr>
        <p:spPr bwMode="auto">
          <a:xfrm>
            <a:off x="6243638" y="4051526"/>
            <a:ext cx="16557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85738" indent="-185738"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9pPr>
          </a:lstStyle>
          <a:p>
            <a:r>
              <a:rPr lang="en-US" altLang="nl-NL">
                <a:latin typeface="Calibri" pitchFamily="34" charset="0"/>
              </a:rPr>
              <a:t>Variabele X</a:t>
            </a:r>
            <a:endParaRPr lang="nl-NL" altLang="nl-NL">
              <a:latin typeface="Calibri" pitchFamily="34" charset="0"/>
            </a:endParaRPr>
          </a:p>
        </p:txBody>
      </p:sp>
      <p:sp>
        <p:nvSpPr>
          <p:cNvPr id="16391" name="Tekstvak 2"/>
          <p:cNvSpPr txBox="1">
            <a:spLocks noChangeArrowheads="1"/>
          </p:cNvSpPr>
          <p:nvPr/>
        </p:nvSpPr>
        <p:spPr bwMode="auto">
          <a:xfrm rot="-5400000">
            <a:off x="2748757" y="1999166"/>
            <a:ext cx="16557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85738" indent="-185738"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9pPr>
          </a:lstStyle>
          <a:p>
            <a:r>
              <a:rPr lang="en-US" altLang="nl-NL">
                <a:latin typeface="Calibri" pitchFamily="34" charset="0"/>
              </a:rPr>
              <a:t>Variabele Y</a:t>
            </a:r>
            <a:endParaRPr lang="nl-NL" altLang="nl-NL">
              <a:latin typeface="Calibri" pitchFamily="34" charset="0"/>
            </a:endParaRPr>
          </a:p>
        </p:txBody>
      </p:sp>
      <p:sp>
        <p:nvSpPr>
          <p:cNvPr id="16392" name="Tekstvak 2"/>
          <p:cNvSpPr txBox="1">
            <a:spLocks noChangeArrowheads="1"/>
          </p:cNvSpPr>
          <p:nvPr/>
        </p:nvSpPr>
        <p:spPr bwMode="auto">
          <a:xfrm rot="-2056816">
            <a:off x="1558926" y="4965410"/>
            <a:ext cx="16557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85738" indent="-185738"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9pPr>
          </a:lstStyle>
          <a:p>
            <a:r>
              <a:rPr lang="en-US" altLang="nl-NL">
                <a:latin typeface="Calibri" pitchFamily="34" charset="0"/>
              </a:rPr>
              <a:t>Variabele Z</a:t>
            </a:r>
            <a:endParaRPr lang="nl-NL" altLang="nl-NL">
              <a:latin typeface="Calibri" pitchFamily="34" charset="0"/>
            </a:endParaRPr>
          </a:p>
        </p:txBody>
      </p:sp>
      <p:sp>
        <p:nvSpPr>
          <p:cNvPr id="37" name="Oval 7"/>
          <p:cNvSpPr>
            <a:spLocks noChangeArrowheads="1"/>
          </p:cNvSpPr>
          <p:nvPr/>
        </p:nvSpPr>
        <p:spPr bwMode="auto">
          <a:xfrm>
            <a:off x="3552825" y="2986314"/>
            <a:ext cx="2509838" cy="236696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9pPr>
          </a:lstStyle>
          <a:p>
            <a:endParaRPr lang="nl-NL" altLang="nl-NL">
              <a:latin typeface="Arial" charset="0"/>
            </a:endParaRPr>
          </a:p>
        </p:txBody>
      </p:sp>
      <p:sp>
        <p:nvSpPr>
          <p:cNvPr id="38" name="Freeform 54"/>
          <p:cNvSpPr>
            <a:spLocks/>
          </p:cNvSpPr>
          <p:nvPr/>
        </p:nvSpPr>
        <p:spPr bwMode="auto">
          <a:xfrm>
            <a:off x="3552826" y="4302351"/>
            <a:ext cx="2505075" cy="412750"/>
          </a:xfrm>
          <a:custGeom>
            <a:avLst/>
            <a:gdLst>
              <a:gd name="T0" fmla="*/ 0 w 1578"/>
              <a:gd name="T1" fmla="*/ 0 h 260"/>
              <a:gd name="T2" fmla="*/ 2147483647 w 1578"/>
              <a:gd name="T3" fmla="*/ 2147483647 h 260"/>
              <a:gd name="T4" fmla="*/ 2147483647 w 1578"/>
              <a:gd name="T5" fmla="*/ 2147483647 h 260"/>
              <a:gd name="T6" fmla="*/ 2147483647 w 1578"/>
              <a:gd name="T7" fmla="*/ 2147483647 h 260"/>
              <a:gd name="T8" fmla="*/ 2147483647 w 1578"/>
              <a:gd name="T9" fmla="*/ 2147483647 h 260"/>
              <a:gd name="T10" fmla="*/ 2147483647 w 1578"/>
              <a:gd name="T11" fmla="*/ 2147483647 h 260"/>
              <a:gd name="T12" fmla="*/ 2147483647 w 1578"/>
              <a:gd name="T13" fmla="*/ 2147483647 h 260"/>
              <a:gd name="T14" fmla="*/ 2147483647 w 1578"/>
              <a:gd name="T15" fmla="*/ 2147483647 h 260"/>
              <a:gd name="T16" fmla="*/ 2147483647 w 1578"/>
              <a:gd name="T17" fmla="*/ 2147483647 h 260"/>
              <a:gd name="T18" fmla="*/ 2147483647 w 1578"/>
              <a:gd name="T19" fmla="*/ 2147483647 h 260"/>
              <a:gd name="T20" fmla="*/ 2147483647 w 1578"/>
              <a:gd name="T21" fmla="*/ 2147483647 h 260"/>
              <a:gd name="T22" fmla="*/ 2147483647 w 1578"/>
              <a:gd name="T23" fmla="*/ 2147483647 h 260"/>
              <a:gd name="T24" fmla="*/ 2147483647 w 1578"/>
              <a:gd name="T25" fmla="*/ 2147483647 h 260"/>
              <a:gd name="T26" fmla="*/ 2147483647 w 1578"/>
              <a:gd name="T27" fmla="*/ 2147483647 h 260"/>
              <a:gd name="T28" fmla="*/ 2147483647 w 1578"/>
              <a:gd name="T29" fmla="*/ 2147483647 h 26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578"/>
              <a:gd name="T46" fmla="*/ 0 h 260"/>
              <a:gd name="T47" fmla="*/ 1578 w 1578"/>
              <a:gd name="T48" fmla="*/ 260 h 26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578" h="260">
                <a:moveTo>
                  <a:pt x="0" y="0"/>
                </a:moveTo>
                <a:lnTo>
                  <a:pt x="33" y="65"/>
                </a:lnTo>
                <a:lnTo>
                  <a:pt x="81" y="110"/>
                </a:lnTo>
                <a:lnTo>
                  <a:pt x="135" y="143"/>
                </a:lnTo>
                <a:lnTo>
                  <a:pt x="216" y="176"/>
                </a:lnTo>
                <a:lnTo>
                  <a:pt x="363" y="218"/>
                </a:lnTo>
                <a:lnTo>
                  <a:pt x="543" y="248"/>
                </a:lnTo>
                <a:lnTo>
                  <a:pt x="717" y="257"/>
                </a:lnTo>
                <a:lnTo>
                  <a:pt x="894" y="260"/>
                </a:lnTo>
                <a:lnTo>
                  <a:pt x="1116" y="236"/>
                </a:lnTo>
                <a:lnTo>
                  <a:pt x="1317" y="191"/>
                </a:lnTo>
                <a:lnTo>
                  <a:pt x="1422" y="158"/>
                </a:lnTo>
                <a:lnTo>
                  <a:pt x="1515" y="104"/>
                </a:lnTo>
                <a:lnTo>
                  <a:pt x="1572" y="38"/>
                </a:lnTo>
                <a:lnTo>
                  <a:pt x="1578" y="2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6" name="Tekstvak 15"/>
          <p:cNvSpPr txBox="1"/>
          <p:nvPr/>
        </p:nvSpPr>
        <p:spPr>
          <a:xfrm>
            <a:off x="0" y="18864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nl-NL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What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r>
              <a:rPr kumimoji="0" lang="nl-NL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conditions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make i</a:t>
            </a:r>
            <a:r>
              <a:rPr lang="en-GB" sz="4000" b="1" dirty="0" err="1">
                <a:solidFill>
                  <a:srgbClr val="00998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nvasive</a:t>
            </a:r>
            <a:r>
              <a:rPr lang="en-GB" sz="4000" b="1" dirty="0">
                <a:solidFill>
                  <a:srgbClr val="00998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tree species invasive?</a:t>
            </a:r>
            <a:endParaRPr lang="nl-NL" sz="4000" b="1" dirty="0">
              <a:solidFill>
                <a:srgbClr val="00998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1713E925-0D2F-400A-8E3B-3E1DF0FA28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380" y="5711313"/>
            <a:ext cx="1486522" cy="1023257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533CB167-C565-432E-9FE4-0BFD3F1D7F01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0" t="10353" r="8068" b="17182"/>
          <a:stretch/>
        </p:blipFill>
        <p:spPr bwMode="auto">
          <a:xfrm>
            <a:off x="0" y="5483231"/>
            <a:ext cx="3718560" cy="13588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6D8C665A-138D-4AD2-A66F-59172BE138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812" y="5821880"/>
            <a:ext cx="1262742" cy="91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211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7" grpId="0" animBg="1"/>
      <p:bldP spid="3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Freeform 55"/>
          <p:cNvSpPr>
            <a:spLocks/>
          </p:cNvSpPr>
          <p:nvPr/>
        </p:nvSpPr>
        <p:spPr bwMode="auto">
          <a:xfrm rot="10800000">
            <a:off x="3538539" y="3863752"/>
            <a:ext cx="2505075" cy="412750"/>
          </a:xfrm>
          <a:custGeom>
            <a:avLst/>
            <a:gdLst>
              <a:gd name="T0" fmla="*/ 0 w 1578"/>
              <a:gd name="T1" fmla="*/ 0 h 260"/>
              <a:gd name="T2" fmla="*/ 2147483647 w 1578"/>
              <a:gd name="T3" fmla="*/ 2147483647 h 260"/>
              <a:gd name="T4" fmla="*/ 2147483647 w 1578"/>
              <a:gd name="T5" fmla="*/ 2147483647 h 260"/>
              <a:gd name="T6" fmla="*/ 2147483647 w 1578"/>
              <a:gd name="T7" fmla="*/ 2147483647 h 260"/>
              <a:gd name="T8" fmla="*/ 2147483647 w 1578"/>
              <a:gd name="T9" fmla="*/ 2147483647 h 260"/>
              <a:gd name="T10" fmla="*/ 2147483647 w 1578"/>
              <a:gd name="T11" fmla="*/ 2147483647 h 260"/>
              <a:gd name="T12" fmla="*/ 2147483647 w 1578"/>
              <a:gd name="T13" fmla="*/ 2147483647 h 260"/>
              <a:gd name="T14" fmla="*/ 2147483647 w 1578"/>
              <a:gd name="T15" fmla="*/ 2147483647 h 260"/>
              <a:gd name="T16" fmla="*/ 2147483647 w 1578"/>
              <a:gd name="T17" fmla="*/ 2147483647 h 260"/>
              <a:gd name="T18" fmla="*/ 2147483647 w 1578"/>
              <a:gd name="T19" fmla="*/ 2147483647 h 260"/>
              <a:gd name="T20" fmla="*/ 2147483647 w 1578"/>
              <a:gd name="T21" fmla="*/ 2147483647 h 260"/>
              <a:gd name="T22" fmla="*/ 2147483647 w 1578"/>
              <a:gd name="T23" fmla="*/ 2147483647 h 260"/>
              <a:gd name="T24" fmla="*/ 2147483647 w 1578"/>
              <a:gd name="T25" fmla="*/ 2147483647 h 260"/>
              <a:gd name="T26" fmla="*/ 2147483647 w 1578"/>
              <a:gd name="T27" fmla="*/ 2147483647 h 260"/>
              <a:gd name="T28" fmla="*/ 2147483647 w 1578"/>
              <a:gd name="T29" fmla="*/ 2147483647 h 26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578"/>
              <a:gd name="T46" fmla="*/ 0 h 260"/>
              <a:gd name="T47" fmla="*/ 1578 w 1578"/>
              <a:gd name="T48" fmla="*/ 260 h 26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578" h="260">
                <a:moveTo>
                  <a:pt x="0" y="0"/>
                </a:moveTo>
                <a:lnTo>
                  <a:pt x="33" y="65"/>
                </a:lnTo>
                <a:lnTo>
                  <a:pt x="81" y="110"/>
                </a:lnTo>
                <a:lnTo>
                  <a:pt x="135" y="143"/>
                </a:lnTo>
                <a:lnTo>
                  <a:pt x="216" y="176"/>
                </a:lnTo>
                <a:lnTo>
                  <a:pt x="363" y="218"/>
                </a:lnTo>
                <a:lnTo>
                  <a:pt x="543" y="248"/>
                </a:lnTo>
                <a:lnTo>
                  <a:pt x="717" y="257"/>
                </a:lnTo>
                <a:lnTo>
                  <a:pt x="894" y="260"/>
                </a:lnTo>
                <a:lnTo>
                  <a:pt x="1116" y="236"/>
                </a:lnTo>
                <a:lnTo>
                  <a:pt x="1317" y="191"/>
                </a:lnTo>
                <a:lnTo>
                  <a:pt x="1422" y="158"/>
                </a:lnTo>
                <a:lnTo>
                  <a:pt x="1515" y="104"/>
                </a:lnTo>
                <a:lnTo>
                  <a:pt x="1572" y="38"/>
                </a:lnTo>
                <a:lnTo>
                  <a:pt x="1578" y="2"/>
                </a:lnTo>
              </a:path>
            </a:pathLst>
          </a:custGeom>
          <a:noFill/>
          <a:ln w="9525" cap="flat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7411" name="Line 4"/>
          <p:cNvSpPr>
            <a:spLocks noChangeShapeType="1"/>
          </p:cNvSpPr>
          <p:nvPr/>
        </p:nvSpPr>
        <p:spPr bwMode="auto">
          <a:xfrm>
            <a:off x="3806825" y="1385665"/>
            <a:ext cx="0" cy="3095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7412" name="Line 5"/>
          <p:cNvSpPr>
            <a:spLocks noChangeShapeType="1"/>
          </p:cNvSpPr>
          <p:nvPr/>
        </p:nvSpPr>
        <p:spPr bwMode="auto">
          <a:xfrm flipH="1">
            <a:off x="1911350" y="4484464"/>
            <a:ext cx="1873250" cy="13208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7413" name="Line 6"/>
          <p:cNvSpPr>
            <a:spLocks noChangeShapeType="1"/>
          </p:cNvSpPr>
          <p:nvPr/>
        </p:nvSpPr>
        <p:spPr bwMode="auto">
          <a:xfrm>
            <a:off x="3806826" y="4481289"/>
            <a:ext cx="36734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3" name="Oval 40"/>
          <p:cNvSpPr>
            <a:spLocks noChangeArrowheads="1"/>
          </p:cNvSpPr>
          <p:nvPr/>
        </p:nvSpPr>
        <p:spPr bwMode="auto">
          <a:xfrm>
            <a:off x="5143501" y="3752627"/>
            <a:ext cx="1006475" cy="990600"/>
          </a:xfrm>
          <a:prstGeom prst="ellipse">
            <a:avLst/>
          </a:prstGeom>
          <a:gradFill rotWithShape="1">
            <a:gsLst>
              <a:gs pos="0">
                <a:srgbClr val="EBE123"/>
              </a:gs>
              <a:gs pos="100000">
                <a:srgbClr val="6D681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9pPr>
          </a:lstStyle>
          <a:p>
            <a:endParaRPr lang="nl-NL" altLang="nl-NL">
              <a:latin typeface="Arial" charset="0"/>
            </a:endParaRPr>
          </a:p>
        </p:txBody>
      </p:sp>
      <p:sp>
        <p:nvSpPr>
          <p:cNvPr id="17415" name="Oval 44"/>
          <p:cNvSpPr>
            <a:spLocks noChangeArrowheads="1"/>
          </p:cNvSpPr>
          <p:nvPr/>
        </p:nvSpPr>
        <p:spPr bwMode="auto">
          <a:xfrm>
            <a:off x="3587750" y="3932014"/>
            <a:ext cx="933450" cy="412750"/>
          </a:xfrm>
          <a:prstGeom prst="ellipse">
            <a:avLst/>
          </a:prstGeom>
          <a:gradFill rotWithShape="1">
            <a:gsLst>
              <a:gs pos="0">
                <a:srgbClr val="B3B15D"/>
              </a:gs>
              <a:gs pos="100000">
                <a:srgbClr val="53522B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9pPr>
          </a:lstStyle>
          <a:p>
            <a:endParaRPr lang="nl-NL" altLang="nl-NL">
              <a:latin typeface="Arial" charset="0"/>
            </a:endParaRPr>
          </a:p>
        </p:txBody>
      </p:sp>
      <p:sp>
        <p:nvSpPr>
          <p:cNvPr id="26" name="Oval 37"/>
          <p:cNvSpPr>
            <a:spLocks noChangeArrowheads="1"/>
          </p:cNvSpPr>
          <p:nvPr/>
        </p:nvSpPr>
        <p:spPr bwMode="auto">
          <a:xfrm>
            <a:off x="3910014" y="4403503"/>
            <a:ext cx="503237" cy="93662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nl-NL"/>
          </a:p>
        </p:txBody>
      </p:sp>
      <p:sp>
        <p:nvSpPr>
          <p:cNvPr id="17417" name="Oval 38"/>
          <p:cNvSpPr>
            <a:spLocks noChangeArrowheads="1"/>
          </p:cNvSpPr>
          <p:nvPr/>
        </p:nvSpPr>
        <p:spPr bwMode="auto">
          <a:xfrm>
            <a:off x="4198939" y="3582765"/>
            <a:ext cx="574675" cy="487363"/>
          </a:xfrm>
          <a:prstGeom prst="ellipse">
            <a:avLst/>
          </a:prstGeom>
          <a:gradFill rotWithShape="1">
            <a:gsLst>
              <a:gs pos="0">
                <a:srgbClr val="1EAFF0"/>
              </a:gs>
              <a:gs pos="100000">
                <a:srgbClr val="0E516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9pPr>
          </a:lstStyle>
          <a:p>
            <a:endParaRPr lang="nl-NL" altLang="nl-NL">
              <a:latin typeface="Arial" charset="0"/>
            </a:endParaRPr>
          </a:p>
        </p:txBody>
      </p:sp>
      <p:sp>
        <p:nvSpPr>
          <p:cNvPr id="28" name="Oval 39"/>
          <p:cNvSpPr>
            <a:spLocks noChangeArrowheads="1"/>
          </p:cNvSpPr>
          <p:nvPr/>
        </p:nvSpPr>
        <p:spPr bwMode="auto">
          <a:xfrm>
            <a:off x="4486275" y="4474939"/>
            <a:ext cx="863600" cy="774700"/>
          </a:xfrm>
          <a:prstGeom prst="ellipse">
            <a:avLst/>
          </a:prstGeom>
          <a:gradFill rotWithShape="1">
            <a:gsLst>
              <a:gs pos="0">
                <a:srgbClr val="12E0FC"/>
              </a:gs>
              <a:gs pos="100000">
                <a:srgbClr val="086875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9pPr>
          </a:lstStyle>
          <a:p>
            <a:endParaRPr lang="nl-NL" altLang="nl-NL">
              <a:latin typeface="Arial" charset="0"/>
            </a:endParaRPr>
          </a:p>
        </p:txBody>
      </p:sp>
      <p:sp>
        <p:nvSpPr>
          <p:cNvPr id="17419" name="Oval 41"/>
          <p:cNvSpPr>
            <a:spLocks noChangeArrowheads="1"/>
          </p:cNvSpPr>
          <p:nvPr/>
        </p:nvSpPr>
        <p:spPr bwMode="auto">
          <a:xfrm>
            <a:off x="4773613" y="3511327"/>
            <a:ext cx="1293812" cy="557212"/>
          </a:xfrm>
          <a:prstGeom prst="ellipse">
            <a:avLst/>
          </a:prstGeom>
          <a:gradFill rotWithShape="1">
            <a:gsLst>
              <a:gs pos="0">
                <a:srgbClr val="FC1233"/>
              </a:gs>
              <a:gs pos="100000">
                <a:srgbClr val="75081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9pPr>
          </a:lstStyle>
          <a:p>
            <a:endParaRPr lang="nl-NL" altLang="nl-NL">
              <a:latin typeface="Arial" charset="0"/>
            </a:endParaRPr>
          </a:p>
        </p:txBody>
      </p:sp>
      <p:sp>
        <p:nvSpPr>
          <p:cNvPr id="30" name="Oval 43"/>
          <p:cNvSpPr>
            <a:spLocks noChangeArrowheads="1"/>
          </p:cNvSpPr>
          <p:nvPr/>
        </p:nvSpPr>
        <p:spPr bwMode="auto">
          <a:xfrm>
            <a:off x="4270375" y="4619403"/>
            <a:ext cx="503238" cy="936625"/>
          </a:xfrm>
          <a:prstGeom prst="ellipse">
            <a:avLst/>
          </a:prstGeom>
          <a:gradFill rotWithShape="1">
            <a:gsLst>
              <a:gs pos="0">
                <a:srgbClr val="BC52A0"/>
              </a:gs>
              <a:gs pos="100000">
                <a:srgbClr val="57264A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9pPr>
          </a:lstStyle>
          <a:p>
            <a:endParaRPr lang="nl-NL" altLang="nl-NL">
              <a:latin typeface="Arial" charset="0"/>
            </a:endParaRPr>
          </a:p>
        </p:txBody>
      </p:sp>
      <p:sp>
        <p:nvSpPr>
          <p:cNvPr id="31" name="Oval 45"/>
          <p:cNvSpPr>
            <a:spLocks noChangeArrowheads="1"/>
          </p:cNvSpPr>
          <p:nvPr/>
        </p:nvSpPr>
        <p:spPr bwMode="auto">
          <a:xfrm>
            <a:off x="5133975" y="4619402"/>
            <a:ext cx="863600" cy="576262"/>
          </a:xfrm>
          <a:prstGeom prst="ellipse">
            <a:avLst/>
          </a:prstGeom>
          <a:gradFill rotWithShape="1">
            <a:gsLst>
              <a:gs pos="0">
                <a:srgbClr val="87B757"/>
              </a:gs>
              <a:gs pos="100000">
                <a:srgbClr val="3E552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9pPr>
          </a:lstStyle>
          <a:p>
            <a:endParaRPr lang="nl-NL" altLang="nl-NL">
              <a:latin typeface="Arial" charset="0"/>
            </a:endParaRPr>
          </a:p>
        </p:txBody>
      </p:sp>
      <p:sp>
        <p:nvSpPr>
          <p:cNvPr id="17422" name="Oval 46"/>
          <p:cNvSpPr>
            <a:spLocks noChangeArrowheads="1"/>
          </p:cNvSpPr>
          <p:nvPr/>
        </p:nvSpPr>
        <p:spPr bwMode="auto">
          <a:xfrm>
            <a:off x="3333750" y="4260627"/>
            <a:ext cx="935038" cy="647700"/>
          </a:xfrm>
          <a:prstGeom prst="ellipse">
            <a:avLst/>
          </a:prstGeom>
          <a:gradFill rotWithShape="1">
            <a:gsLst>
              <a:gs pos="0">
                <a:srgbClr val="F5CB19"/>
              </a:gs>
              <a:gs pos="100000">
                <a:srgbClr val="715E0C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9pPr>
          </a:lstStyle>
          <a:p>
            <a:endParaRPr lang="nl-NL" altLang="nl-NL">
              <a:latin typeface="Arial" charset="0"/>
            </a:endParaRPr>
          </a:p>
        </p:txBody>
      </p:sp>
      <p:sp>
        <p:nvSpPr>
          <p:cNvPr id="33" name="Oval 47"/>
          <p:cNvSpPr>
            <a:spLocks noChangeArrowheads="1"/>
          </p:cNvSpPr>
          <p:nvPr/>
        </p:nvSpPr>
        <p:spPr bwMode="auto">
          <a:xfrm>
            <a:off x="3478214" y="3295427"/>
            <a:ext cx="935037" cy="647700"/>
          </a:xfrm>
          <a:prstGeom prst="ellipse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nl-NL"/>
          </a:p>
        </p:txBody>
      </p:sp>
      <p:sp>
        <p:nvSpPr>
          <p:cNvPr id="17424" name="Oval 48"/>
          <p:cNvSpPr>
            <a:spLocks noChangeArrowheads="1"/>
          </p:cNvSpPr>
          <p:nvPr/>
        </p:nvSpPr>
        <p:spPr bwMode="auto">
          <a:xfrm>
            <a:off x="4268789" y="2747740"/>
            <a:ext cx="1366837" cy="1008063"/>
          </a:xfrm>
          <a:prstGeom prst="ellipse">
            <a:avLst/>
          </a:prstGeom>
          <a:gradFill rotWithShape="1">
            <a:gsLst>
              <a:gs pos="0">
                <a:srgbClr val="99CC00"/>
              </a:gs>
              <a:gs pos="100000">
                <a:srgbClr val="475E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9pPr>
          </a:lstStyle>
          <a:p>
            <a:endParaRPr lang="nl-NL" altLang="nl-NL">
              <a:latin typeface="Arial" charset="0"/>
            </a:endParaRPr>
          </a:p>
        </p:txBody>
      </p:sp>
      <p:sp>
        <p:nvSpPr>
          <p:cNvPr id="35" name="Oval 53"/>
          <p:cNvSpPr>
            <a:spLocks noChangeArrowheads="1"/>
          </p:cNvSpPr>
          <p:nvPr/>
        </p:nvSpPr>
        <p:spPr bwMode="auto">
          <a:xfrm>
            <a:off x="4773422" y="3756025"/>
            <a:ext cx="1007589" cy="990601"/>
          </a:xfrm>
          <a:prstGeom prst="ellipse">
            <a:avLst/>
          </a:prstGeom>
          <a:gradFill flip="none" rotWithShape="1">
            <a:gsLst>
              <a:gs pos="88750">
                <a:srgbClr val="006FD1"/>
              </a:gs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circle">
              <a:fillToRect l="100000" t="100000"/>
            </a:path>
            <a:tileRect r="-100000" b="-100000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nl-NL"/>
          </a:p>
        </p:txBody>
      </p:sp>
      <p:sp>
        <p:nvSpPr>
          <p:cNvPr id="22" name="Oval 9"/>
          <p:cNvSpPr>
            <a:spLocks noChangeArrowheads="1"/>
          </p:cNvSpPr>
          <p:nvPr/>
        </p:nvSpPr>
        <p:spPr bwMode="auto">
          <a:xfrm>
            <a:off x="4151313" y="3957414"/>
            <a:ext cx="863600" cy="774700"/>
          </a:xfrm>
          <a:prstGeom prst="ellipse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nl-NL"/>
          </a:p>
        </p:txBody>
      </p:sp>
      <p:sp>
        <p:nvSpPr>
          <p:cNvPr id="17429" name="Oval 7"/>
          <p:cNvSpPr>
            <a:spLocks noChangeArrowheads="1"/>
          </p:cNvSpPr>
          <p:nvPr/>
        </p:nvSpPr>
        <p:spPr bwMode="auto">
          <a:xfrm>
            <a:off x="3538539" y="2998565"/>
            <a:ext cx="2509837" cy="236696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9pPr>
          </a:lstStyle>
          <a:p>
            <a:endParaRPr lang="nl-NL" altLang="nl-NL">
              <a:latin typeface="Arial" charset="0"/>
            </a:endParaRPr>
          </a:p>
        </p:txBody>
      </p:sp>
      <p:grpSp>
        <p:nvGrpSpPr>
          <p:cNvPr id="50" name="Group 59"/>
          <p:cNvGrpSpPr>
            <a:grpSpLocks/>
          </p:cNvGrpSpPr>
          <p:nvPr/>
        </p:nvGrpSpPr>
        <p:grpSpPr bwMode="auto">
          <a:xfrm>
            <a:off x="4792663" y="4341590"/>
            <a:ext cx="1008062" cy="1008063"/>
            <a:chOff x="4830" y="1298"/>
            <a:chExt cx="635" cy="635"/>
          </a:xfrm>
        </p:grpSpPr>
        <p:sp>
          <p:nvSpPr>
            <p:cNvPr id="17433" name="Oval 60"/>
            <p:cNvSpPr>
              <a:spLocks noChangeArrowheads="1"/>
            </p:cNvSpPr>
            <p:nvPr/>
          </p:nvSpPr>
          <p:spPr bwMode="auto">
            <a:xfrm>
              <a:off x="4830" y="1298"/>
              <a:ext cx="635" cy="635"/>
            </a:xfrm>
            <a:prstGeom prst="ellipse">
              <a:avLst/>
            </a:prstGeom>
            <a:gradFill rotWithShape="1">
              <a:gsLst>
                <a:gs pos="0">
                  <a:srgbClr val="969696"/>
                </a:gs>
                <a:gs pos="100000">
                  <a:srgbClr val="454545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Rockwell" pitchFamily="18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Rockwell" pitchFamily="18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Rockwell" pitchFamily="18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Rockwell" pitchFamily="18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Rockwell" pitchFamily="18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itchFamily="18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itchFamily="18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itchFamily="18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itchFamily="18" charset="0"/>
                  <a:cs typeface="Arial" charset="0"/>
                </a:defRPr>
              </a:lvl9pPr>
            </a:lstStyle>
            <a:p>
              <a:endParaRPr lang="nl-NL" altLang="nl-NL">
                <a:latin typeface="Arial" charset="0"/>
              </a:endParaRPr>
            </a:p>
          </p:txBody>
        </p:sp>
        <p:sp>
          <p:nvSpPr>
            <p:cNvPr id="17434" name="Line 61"/>
            <p:cNvSpPr>
              <a:spLocks noChangeShapeType="1"/>
            </p:cNvSpPr>
            <p:nvPr/>
          </p:nvSpPr>
          <p:spPr bwMode="auto">
            <a:xfrm>
              <a:off x="4967" y="1752"/>
              <a:ext cx="3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7435" name="Line 62"/>
            <p:cNvSpPr>
              <a:spLocks noChangeShapeType="1"/>
            </p:cNvSpPr>
            <p:nvPr/>
          </p:nvSpPr>
          <p:spPr bwMode="auto">
            <a:xfrm>
              <a:off x="4988" y="1428"/>
              <a:ext cx="136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7436" name="Line 63"/>
            <p:cNvSpPr>
              <a:spLocks noChangeShapeType="1"/>
            </p:cNvSpPr>
            <p:nvPr/>
          </p:nvSpPr>
          <p:spPr bwMode="auto">
            <a:xfrm flipV="1">
              <a:off x="5169" y="1428"/>
              <a:ext cx="136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7437" name="Oval 64"/>
            <p:cNvSpPr>
              <a:spLocks noChangeArrowheads="1"/>
            </p:cNvSpPr>
            <p:nvPr/>
          </p:nvSpPr>
          <p:spPr bwMode="auto">
            <a:xfrm>
              <a:off x="5012" y="1525"/>
              <a:ext cx="45" cy="45"/>
            </a:xfrm>
            <a:prstGeom prst="ellipse">
              <a:avLst/>
            </a:prstGeom>
            <a:gradFill rotWithShape="1">
              <a:gsLst>
                <a:gs pos="0">
                  <a:srgbClr val="969696"/>
                </a:gs>
                <a:gs pos="100000">
                  <a:srgbClr val="454545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Rockwell" pitchFamily="18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Rockwell" pitchFamily="18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Rockwell" pitchFamily="18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Rockwell" pitchFamily="18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Rockwell" pitchFamily="18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itchFamily="18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itchFamily="18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itchFamily="18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itchFamily="18" charset="0"/>
                  <a:cs typeface="Arial" charset="0"/>
                </a:defRPr>
              </a:lvl9pPr>
            </a:lstStyle>
            <a:p>
              <a:endParaRPr lang="nl-NL" altLang="nl-NL">
                <a:latin typeface="Arial" charset="0"/>
              </a:endParaRPr>
            </a:p>
          </p:txBody>
        </p:sp>
        <p:sp>
          <p:nvSpPr>
            <p:cNvPr id="17438" name="Oval 65"/>
            <p:cNvSpPr>
              <a:spLocks noChangeArrowheads="1"/>
            </p:cNvSpPr>
            <p:nvPr/>
          </p:nvSpPr>
          <p:spPr bwMode="auto">
            <a:xfrm>
              <a:off x="5239" y="1525"/>
              <a:ext cx="45" cy="45"/>
            </a:xfrm>
            <a:prstGeom prst="ellipse">
              <a:avLst/>
            </a:prstGeom>
            <a:gradFill rotWithShape="1">
              <a:gsLst>
                <a:gs pos="0">
                  <a:srgbClr val="969696"/>
                </a:gs>
                <a:gs pos="100000">
                  <a:srgbClr val="454545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Rockwell" pitchFamily="18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Rockwell" pitchFamily="18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Rockwell" pitchFamily="18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Rockwell" pitchFamily="18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Rockwell" pitchFamily="18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itchFamily="18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itchFamily="18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itchFamily="18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itchFamily="18" charset="0"/>
                  <a:cs typeface="Arial" charset="0"/>
                </a:defRPr>
              </a:lvl9pPr>
            </a:lstStyle>
            <a:p>
              <a:endParaRPr lang="nl-NL" altLang="nl-NL">
                <a:latin typeface="Arial" charset="0"/>
              </a:endParaRPr>
            </a:p>
          </p:txBody>
        </p:sp>
      </p:grpSp>
      <p:grpSp>
        <p:nvGrpSpPr>
          <p:cNvPr id="52" name="Group 66"/>
          <p:cNvGrpSpPr>
            <a:grpSpLocks/>
          </p:cNvGrpSpPr>
          <p:nvPr/>
        </p:nvGrpSpPr>
        <p:grpSpPr bwMode="auto">
          <a:xfrm>
            <a:off x="3960709" y="4548189"/>
            <a:ext cx="1007871" cy="1008061"/>
            <a:chOff x="4830" y="1298"/>
            <a:chExt cx="635" cy="635"/>
          </a:xfrm>
          <a:gradFill flip="none"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53" name="Oval 67"/>
            <p:cNvSpPr>
              <a:spLocks noChangeArrowheads="1"/>
            </p:cNvSpPr>
            <p:nvPr/>
          </p:nvSpPr>
          <p:spPr bwMode="auto">
            <a:xfrm>
              <a:off x="4830" y="1298"/>
              <a:ext cx="635" cy="635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54" name="Line 68"/>
            <p:cNvSpPr>
              <a:spLocks noChangeShapeType="1"/>
            </p:cNvSpPr>
            <p:nvPr/>
          </p:nvSpPr>
          <p:spPr bwMode="auto">
            <a:xfrm>
              <a:off x="4967" y="1752"/>
              <a:ext cx="362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55" name="Line 69"/>
            <p:cNvSpPr>
              <a:spLocks noChangeShapeType="1"/>
            </p:cNvSpPr>
            <p:nvPr/>
          </p:nvSpPr>
          <p:spPr bwMode="auto">
            <a:xfrm>
              <a:off x="4988" y="1428"/>
              <a:ext cx="136" cy="91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56" name="Line 70"/>
            <p:cNvSpPr>
              <a:spLocks noChangeShapeType="1"/>
            </p:cNvSpPr>
            <p:nvPr/>
          </p:nvSpPr>
          <p:spPr bwMode="auto">
            <a:xfrm flipV="1">
              <a:off x="5169" y="1428"/>
              <a:ext cx="136" cy="91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57" name="Oval 71"/>
            <p:cNvSpPr>
              <a:spLocks noChangeArrowheads="1"/>
            </p:cNvSpPr>
            <p:nvPr/>
          </p:nvSpPr>
          <p:spPr bwMode="auto">
            <a:xfrm>
              <a:off x="5012" y="1525"/>
              <a:ext cx="45" cy="45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58" name="Oval 72"/>
            <p:cNvSpPr>
              <a:spLocks noChangeArrowheads="1"/>
            </p:cNvSpPr>
            <p:nvPr/>
          </p:nvSpPr>
          <p:spPr bwMode="auto">
            <a:xfrm>
              <a:off x="5239" y="1525"/>
              <a:ext cx="45" cy="45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nl-NL"/>
            </a:p>
          </p:txBody>
        </p:sp>
      </p:grpSp>
      <p:sp>
        <p:nvSpPr>
          <p:cNvPr id="17432" name="Freeform 54"/>
          <p:cNvSpPr>
            <a:spLocks/>
          </p:cNvSpPr>
          <p:nvPr/>
        </p:nvSpPr>
        <p:spPr bwMode="auto">
          <a:xfrm>
            <a:off x="3538539" y="4314602"/>
            <a:ext cx="2505075" cy="412750"/>
          </a:xfrm>
          <a:custGeom>
            <a:avLst/>
            <a:gdLst>
              <a:gd name="T0" fmla="*/ 0 w 1578"/>
              <a:gd name="T1" fmla="*/ 0 h 260"/>
              <a:gd name="T2" fmla="*/ 2147483647 w 1578"/>
              <a:gd name="T3" fmla="*/ 2147483647 h 260"/>
              <a:gd name="T4" fmla="*/ 2147483647 w 1578"/>
              <a:gd name="T5" fmla="*/ 2147483647 h 260"/>
              <a:gd name="T6" fmla="*/ 2147483647 w 1578"/>
              <a:gd name="T7" fmla="*/ 2147483647 h 260"/>
              <a:gd name="T8" fmla="*/ 2147483647 w 1578"/>
              <a:gd name="T9" fmla="*/ 2147483647 h 260"/>
              <a:gd name="T10" fmla="*/ 2147483647 w 1578"/>
              <a:gd name="T11" fmla="*/ 2147483647 h 260"/>
              <a:gd name="T12" fmla="*/ 2147483647 w 1578"/>
              <a:gd name="T13" fmla="*/ 2147483647 h 260"/>
              <a:gd name="T14" fmla="*/ 2147483647 w 1578"/>
              <a:gd name="T15" fmla="*/ 2147483647 h 260"/>
              <a:gd name="T16" fmla="*/ 2147483647 w 1578"/>
              <a:gd name="T17" fmla="*/ 2147483647 h 260"/>
              <a:gd name="T18" fmla="*/ 2147483647 w 1578"/>
              <a:gd name="T19" fmla="*/ 2147483647 h 260"/>
              <a:gd name="T20" fmla="*/ 2147483647 w 1578"/>
              <a:gd name="T21" fmla="*/ 2147483647 h 260"/>
              <a:gd name="T22" fmla="*/ 2147483647 w 1578"/>
              <a:gd name="T23" fmla="*/ 2147483647 h 260"/>
              <a:gd name="T24" fmla="*/ 2147483647 w 1578"/>
              <a:gd name="T25" fmla="*/ 2147483647 h 260"/>
              <a:gd name="T26" fmla="*/ 2147483647 w 1578"/>
              <a:gd name="T27" fmla="*/ 2147483647 h 260"/>
              <a:gd name="T28" fmla="*/ 2147483647 w 1578"/>
              <a:gd name="T29" fmla="*/ 2147483647 h 26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578"/>
              <a:gd name="T46" fmla="*/ 0 h 260"/>
              <a:gd name="T47" fmla="*/ 1578 w 1578"/>
              <a:gd name="T48" fmla="*/ 260 h 26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578" h="260">
                <a:moveTo>
                  <a:pt x="0" y="0"/>
                </a:moveTo>
                <a:lnTo>
                  <a:pt x="33" y="65"/>
                </a:lnTo>
                <a:lnTo>
                  <a:pt x="81" y="110"/>
                </a:lnTo>
                <a:lnTo>
                  <a:pt x="135" y="143"/>
                </a:lnTo>
                <a:lnTo>
                  <a:pt x="216" y="176"/>
                </a:lnTo>
                <a:lnTo>
                  <a:pt x="363" y="218"/>
                </a:lnTo>
                <a:lnTo>
                  <a:pt x="543" y="248"/>
                </a:lnTo>
                <a:lnTo>
                  <a:pt x="717" y="257"/>
                </a:lnTo>
                <a:lnTo>
                  <a:pt x="894" y="260"/>
                </a:lnTo>
                <a:lnTo>
                  <a:pt x="1116" y="236"/>
                </a:lnTo>
                <a:lnTo>
                  <a:pt x="1317" y="191"/>
                </a:lnTo>
                <a:lnTo>
                  <a:pt x="1422" y="158"/>
                </a:lnTo>
                <a:lnTo>
                  <a:pt x="1515" y="104"/>
                </a:lnTo>
                <a:lnTo>
                  <a:pt x="1572" y="38"/>
                </a:lnTo>
                <a:lnTo>
                  <a:pt x="1578" y="2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39" name="Ondertitel 5"/>
          <p:cNvSpPr txBox="1">
            <a:spLocks/>
          </p:cNvSpPr>
          <p:nvPr/>
        </p:nvSpPr>
        <p:spPr>
          <a:xfrm>
            <a:off x="2634431" y="1298107"/>
            <a:ext cx="8416189" cy="46999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Wingdings 2" pitchFamily="18" charset="2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tabLst>
                <a:tab pos="1524000" algn="l"/>
              </a:tabLst>
            </a:pPr>
            <a:r>
              <a:rPr lang="nl-NL" sz="2800" dirty="0" err="1">
                <a:latin typeface="+mj-lt"/>
              </a:rPr>
              <a:t>Disturbance</a:t>
            </a:r>
            <a:endParaRPr lang="nl-NL" dirty="0">
              <a:latin typeface="+mj-lt"/>
            </a:endParaRPr>
          </a:p>
          <a:p>
            <a:pPr algn="l">
              <a:tabLst>
                <a:tab pos="1524000" algn="l"/>
              </a:tabLst>
            </a:pPr>
            <a:endParaRPr lang="nl-NL" dirty="0">
              <a:latin typeface="+mj-lt"/>
            </a:endParaRPr>
          </a:p>
        </p:txBody>
      </p:sp>
      <p:sp>
        <p:nvSpPr>
          <p:cNvPr id="42" name="Tekstvak 41"/>
          <p:cNvSpPr txBox="1"/>
          <p:nvPr/>
        </p:nvSpPr>
        <p:spPr>
          <a:xfrm>
            <a:off x="-69574" y="188640"/>
            <a:ext cx="122615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nl-NL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What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r>
              <a:rPr kumimoji="0" lang="nl-NL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conditions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make i</a:t>
            </a:r>
            <a:r>
              <a:rPr lang="en-GB" sz="4000" b="1" dirty="0" err="1">
                <a:solidFill>
                  <a:srgbClr val="00998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nvasive</a:t>
            </a:r>
            <a:r>
              <a:rPr lang="en-GB" sz="4000" b="1" dirty="0">
                <a:solidFill>
                  <a:srgbClr val="00998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tree species invasive?</a:t>
            </a:r>
            <a:endParaRPr lang="nl-NL" sz="4000" b="1" dirty="0">
              <a:solidFill>
                <a:srgbClr val="00998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6" name="Afbeelding 45">
            <a:extLst>
              <a:ext uri="{FF2B5EF4-FFF2-40B4-BE49-F238E27FC236}">
                <a16:creationId xmlns:a16="http://schemas.microsoft.com/office/drawing/2014/main" id="{A8BC059D-35BD-4725-8604-1EAF8D2F2A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598" y="5711313"/>
            <a:ext cx="1486522" cy="1023257"/>
          </a:xfrm>
          <a:prstGeom prst="rect">
            <a:avLst/>
          </a:prstGeom>
        </p:spPr>
      </p:pic>
      <p:pic>
        <p:nvPicPr>
          <p:cNvPr id="47" name="Afbeelding 46">
            <a:extLst>
              <a:ext uri="{FF2B5EF4-FFF2-40B4-BE49-F238E27FC236}">
                <a16:creationId xmlns:a16="http://schemas.microsoft.com/office/drawing/2014/main" id="{DA583FD5-E00D-4456-A9AE-BF77221E5B79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0" t="10353" r="8068" b="17182"/>
          <a:stretch/>
        </p:blipFill>
        <p:spPr bwMode="auto">
          <a:xfrm>
            <a:off x="0" y="5483231"/>
            <a:ext cx="3718560" cy="13588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8" name="Afbeelding 47">
            <a:extLst>
              <a:ext uri="{FF2B5EF4-FFF2-40B4-BE49-F238E27FC236}">
                <a16:creationId xmlns:a16="http://schemas.microsoft.com/office/drawing/2014/main" id="{45092AE9-426F-41B0-924E-168D181230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812" y="5821880"/>
            <a:ext cx="1262742" cy="912690"/>
          </a:xfrm>
          <a:prstGeom prst="rect">
            <a:avLst/>
          </a:prstGeom>
        </p:spPr>
      </p:pic>
      <p:pic>
        <p:nvPicPr>
          <p:cNvPr id="2050" name="Picture 2" descr="Mehr als mannshoch">
            <a:extLst>
              <a:ext uri="{FF2B5EF4-FFF2-40B4-BE49-F238E27FC236}">
                <a16:creationId xmlns:a16="http://schemas.microsoft.com/office/drawing/2014/main" id="{15D95E3F-C18F-4A39-9B4C-27AAAD5CE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9098" y="1903311"/>
            <a:ext cx="2779071" cy="1852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ekämpfung der Spätblühenden Traubenkirsche › Bodensaure Eichenwälder mit  Mooren und Heiden">
            <a:extLst>
              <a:ext uri="{FF2B5EF4-FFF2-40B4-BE49-F238E27FC236}">
                <a16:creationId xmlns:a16="http://schemas.microsoft.com/office/drawing/2014/main" id="{FA7C11E9-2498-40DA-8720-1598BBF81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9098" y="3862230"/>
            <a:ext cx="2772456" cy="1838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9184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6" grpId="0" animBg="1"/>
      <p:bldP spid="28" grpId="0" animBg="1"/>
      <p:bldP spid="30" grpId="0" animBg="1"/>
      <p:bldP spid="31" grpId="0" animBg="1"/>
      <p:bldP spid="3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55"/>
          <p:cNvSpPr>
            <a:spLocks/>
          </p:cNvSpPr>
          <p:nvPr/>
        </p:nvSpPr>
        <p:spPr bwMode="auto">
          <a:xfrm rot="10800000">
            <a:off x="3538539" y="3863752"/>
            <a:ext cx="2505075" cy="412750"/>
          </a:xfrm>
          <a:custGeom>
            <a:avLst/>
            <a:gdLst>
              <a:gd name="T0" fmla="*/ 0 w 1578"/>
              <a:gd name="T1" fmla="*/ 0 h 260"/>
              <a:gd name="T2" fmla="*/ 2147483647 w 1578"/>
              <a:gd name="T3" fmla="*/ 2147483647 h 260"/>
              <a:gd name="T4" fmla="*/ 2147483647 w 1578"/>
              <a:gd name="T5" fmla="*/ 2147483647 h 260"/>
              <a:gd name="T6" fmla="*/ 2147483647 w 1578"/>
              <a:gd name="T7" fmla="*/ 2147483647 h 260"/>
              <a:gd name="T8" fmla="*/ 2147483647 w 1578"/>
              <a:gd name="T9" fmla="*/ 2147483647 h 260"/>
              <a:gd name="T10" fmla="*/ 2147483647 w 1578"/>
              <a:gd name="T11" fmla="*/ 2147483647 h 260"/>
              <a:gd name="T12" fmla="*/ 2147483647 w 1578"/>
              <a:gd name="T13" fmla="*/ 2147483647 h 260"/>
              <a:gd name="T14" fmla="*/ 2147483647 w 1578"/>
              <a:gd name="T15" fmla="*/ 2147483647 h 260"/>
              <a:gd name="T16" fmla="*/ 2147483647 w 1578"/>
              <a:gd name="T17" fmla="*/ 2147483647 h 260"/>
              <a:gd name="T18" fmla="*/ 2147483647 w 1578"/>
              <a:gd name="T19" fmla="*/ 2147483647 h 260"/>
              <a:gd name="T20" fmla="*/ 2147483647 w 1578"/>
              <a:gd name="T21" fmla="*/ 2147483647 h 260"/>
              <a:gd name="T22" fmla="*/ 2147483647 w 1578"/>
              <a:gd name="T23" fmla="*/ 2147483647 h 260"/>
              <a:gd name="T24" fmla="*/ 2147483647 w 1578"/>
              <a:gd name="T25" fmla="*/ 2147483647 h 260"/>
              <a:gd name="T26" fmla="*/ 2147483647 w 1578"/>
              <a:gd name="T27" fmla="*/ 2147483647 h 260"/>
              <a:gd name="T28" fmla="*/ 2147483647 w 1578"/>
              <a:gd name="T29" fmla="*/ 2147483647 h 26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578"/>
              <a:gd name="T46" fmla="*/ 0 h 260"/>
              <a:gd name="T47" fmla="*/ 1578 w 1578"/>
              <a:gd name="T48" fmla="*/ 260 h 26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578" h="260">
                <a:moveTo>
                  <a:pt x="0" y="0"/>
                </a:moveTo>
                <a:lnTo>
                  <a:pt x="33" y="65"/>
                </a:lnTo>
                <a:lnTo>
                  <a:pt x="81" y="110"/>
                </a:lnTo>
                <a:lnTo>
                  <a:pt x="135" y="143"/>
                </a:lnTo>
                <a:lnTo>
                  <a:pt x="216" y="176"/>
                </a:lnTo>
                <a:lnTo>
                  <a:pt x="363" y="218"/>
                </a:lnTo>
                <a:lnTo>
                  <a:pt x="543" y="248"/>
                </a:lnTo>
                <a:lnTo>
                  <a:pt x="717" y="257"/>
                </a:lnTo>
                <a:lnTo>
                  <a:pt x="894" y="260"/>
                </a:lnTo>
                <a:lnTo>
                  <a:pt x="1116" y="236"/>
                </a:lnTo>
                <a:lnTo>
                  <a:pt x="1317" y="191"/>
                </a:lnTo>
                <a:lnTo>
                  <a:pt x="1422" y="158"/>
                </a:lnTo>
                <a:lnTo>
                  <a:pt x="1515" y="104"/>
                </a:lnTo>
                <a:lnTo>
                  <a:pt x="1572" y="38"/>
                </a:lnTo>
                <a:lnTo>
                  <a:pt x="1578" y="2"/>
                </a:lnTo>
              </a:path>
            </a:pathLst>
          </a:custGeom>
          <a:noFill/>
          <a:ln w="9525" cap="flat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8435" name="Line 4"/>
          <p:cNvSpPr>
            <a:spLocks noChangeShapeType="1"/>
          </p:cNvSpPr>
          <p:nvPr/>
        </p:nvSpPr>
        <p:spPr bwMode="auto">
          <a:xfrm>
            <a:off x="3806825" y="1385665"/>
            <a:ext cx="0" cy="3095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8436" name="Line 5"/>
          <p:cNvSpPr>
            <a:spLocks noChangeShapeType="1"/>
          </p:cNvSpPr>
          <p:nvPr/>
        </p:nvSpPr>
        <p:spPr bwMode="auto">
          <a:xfrm flipH="1">
            <a:off x="1911350" y="4484464"/>
            <a:ext cx="1873250" cy="13208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8437" name="Line 6"/>
          <p:cNvSpPr>
            <a:spLocks noChangeShapeType="1"/>
          </p:cNvSpPr>
          <p:nvPr/>
        </p:nvSpPr>
        <p:spPr bwMode="auto">
          <a:xfrm>
            <a:off x="3806826" y="4481289"/>
            <a:ext cx="36734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8438" name="Oval 40"/>
          <p:cNvSpPr>
            <a:spLocks noChangeArrowheads="1"/>
          </p:cNvSpPr>
          <p:nvPr/>
        </p:nvSpPr>
        <p:spPr bwMode="auto">
          <a:xfrm>
            <a:off x="5173664" y="3816127"/>
            <a:ext cx="1006475" cy="990600"/>
          </a:xfrm>
          <a:prstGeom prst="ellipse">
            <a:avLst/>
          </a:prstGeom>
          <a:gradFill rotWithShape="1">
            <a:gsLst>
              <a:gs pos="0">
                <a:srgbClr val="EBE123"/>
              </a:gs>
              <a:gs pos="100000">
                <a:srgbClr val="6D681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9pPr>
          </a:lstStyle>
          <a:p>
            <a:endParaRPr lang="nl-NL" altLang="nl-NL">
              <a:latin typeface="Arial" charset="0"/>
            </a:endParaRPr>
          </a:p>
        </p:txBody>
      </p:sp>
      <p:sp>
        <p:nvSpPr>
          <p:cNvPr id="41" name="Oval 44"/>
          <p:cNvSpPr>
            <a:spLocks noChangeArrowheads="1"/>
          </p:cNvSpPr>
          <p:nvPr/>
        </p:nvSpPr>
        <p:spPr bwMode="auto">
          <a:xfrm>
            <a:off x="3617913" y="3995514"/>
            <a:ext cx="933450" cy="412750"/>
          </a:xfrm>
          <a:prstGeom prst="ellipse">
            <a:avLst/>
          </a:prstGeom>
          <a:gradFill rotWithShape="1">
            <a:gsLst>
              <a:gs pos="0">
                <a:srgbClr val="B3B15D"/>
              </a:gs>
              <a:gs pos="100000">
                <a:srgbClr val="53522B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9pPr>
          </a:lstStyle>
          <a:p>
            <a:endParaRPr lang="nl-NL" altLang="nl-NL">
              <a:latin typeface="Arial" charset="0"/>
            </a:endParaRPr>
          </a:p>
        </p:txBody>
      </p:sp>
      <p:sp>
        <p:nvSpPr>
          <p:cNvPr id="42" name="Oval 37"/>
          <p:cNvSpPr>
            <a:spLocks noChangeArrowheads="1"/>
          </p:cNvSpPr>
          <p:nvPr/>
        </p:nvSpPr>
        <p:spPr bwMode="auto">
          <a:xfrm>
            <a:off x="3940175" y="4467003"/>
            <a:ext cx="503238" cy="93662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nl-NL"/>
          </a:p>
        </p:txBody>
      </p:sp>
      <p:sp>
        <p:nvSpPr>
          <p:cNvPr id="43" name="Oval 38"/>
          <p:cNvSpPr>
            <a:spLocks noChangeArrowheads="1"/>
          </p:cNvSpPr>
          <p:nvPr/>
        </p:nvSpPr>
        <p:spPr bwMode="auto">
          <a:xfrm>
            <a:off x="4229101" y="3646265"/>
            <a:ext cx="574675" cy="487363"/>
          </a:xfrm>
          <a:prstGeom prst="ellipse">
            <a:avLst/>
          </a:prstGeom>
          <a:gradFill rotWithShape="1">
            <a:gsLst>
              <a:gs pos="0">
                <a:srgbClr val="1EAFF0"/>
              </a:gs>
              <a:gs pos="100000">
                <a:srgbClr val="0E516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9pPr>
          </a:lstStyle>
          <a:p>
            <a:endParaRPr lang="nl-NL" altLang="nl-NL">
              <a:latin typeface="Arial" charset="0"/>
            </a:endParaRPr>
          </a:p>
        </p:txBody>
      </p:sp>
      <p:sp>
        <p:nvSpPr>
          <p:cNvPr id="44" name="Oval 39"/>
          <p:cNvSpPr>
            <a:spLocks noChangeArrowheads="1"/>
          </p:cNvSpPr>
          <p:nvPr/>
        </p:nvSpPr>
        <p:spPr bwMode="auto">
          <a:xfrm>
            <a:off x="4516438" y="4538439"/>
            <a:ext cx="863600" cy="774700"/>
          </a:xfrm>
          <a:prstGeom prst="ellipse">
            <a:avLst/>
          </a:prstGeom>
          <a:gradFill rotWithShape="1">
            <a:gsLst>
              <a:gs pos="0">
                <a:srgbClr val="12E0FC"/>
              </a:gs>
              <a:gs pos="100000">
                <a:srgbClr val="086875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9pPr>
          </a:lstStyle>
          <a:p>
            <a:endParaRPr lang="nl-NL" altLang="nl-NL">
              <a:latin typeface="Arial" charset="0"/>
            </a:endParaRPr>
          </a:p>
        </p:txBody>
      </p:sp>
      <p:sp>
        <p:nvSpPr>
          <p:cNvPr id="18443" name="Oval 41"/>
          <p:cNvSpPr>
            <a:spLocks noChangeArrowheads="1"/>
          </p:cNvSpPr>
          <p:nvPr/>
        </p:nvSpPr>
        <p:spPr bwMode="auto">
          <a:xfrm>
            <a:off x="4803776" y="3574827"/>
            <a:ext cx="1293813" cy="557212"/>
          </a:xfrm>
          <a:prstGeom prst="ellipse">
            <a:avLst/>
          </a:prstGeom>
          <a:gradFill rotWithShape="1">
            <a:gsLst>
              <a:gs pos="0">
                <a:srgbClr val="FC1233"/>
              </a:gs>
              <a:gs pos="100000">
                <a:srgbClr val="75081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9pPr>
          </a:lstStyle>
          <a:p>
            <a:endParaRPr lang="nl-NL" altLang="nl-NL">
              <a:latin typeface="Arial" charset="0"/>
            </a:endParaRPr>
          </a:p>
        </p:txBody>
      </p:sp>
      <p:sp>
        <p:nvSpPr>
          <p:cNvPr id="46" name="Oval 43"/>
          <p:cNvSpPr>
            <a:spLocks noChangeArrowheads="1"/>
          </p:cNvSpPr>
          <p:nvPr/>
        </p:nvSpPr>
        <p:spPr bwMode="auto">
          <a:xfrm>
            <a:off x="4300539" y="4682903"/>
            <a:ext cx="503237" cy="936625"/>
          </a:xfrm>
          <a:prstGeom prst="ellipse">
            <a:avLst/>
          </a:prstGeom>
          <a:gradFill rotWithShape="1">
            <a:gsLst>
              <a:gs pos="0">
                <a:srgbClr val="BC52A0"/>
              </a:gs>
              <a:gs pos="100000">
                <a:srgbClr val="57264A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9pPr>
          </a:lstStyle>
          <a:p>
            <a:endParaRPr lang="nl-NL" altLang="nl-NL">
              <a:latin typeface="Arial" charset="0"/>
            </a:endParaRPr>
          </a:p>
        </p:txBody>
      </p:sp>
      <p:sp>
        <p:nvSpPr>
          <p:cNvPr id="47" name="Oval 45"/>
          <p:cNvSpPr>
            <a:spLocks noChangeArrowheads="1"/>
          </p:cNvSpPr>
          <p:nvPr/>
        </p:nvSpPr>
        <p:spPr bwMode="auto">
          <a:xfrm>
            <a:off x="5164138" y="4682902"/>
            <a:ext cx="863600" cy="576262"/>
          </a:xfrm>
          <a:prstGeom prst="ellipse">
            <a:avLst/>
          </a:prstGeom>
          <a:gradFill rotWithShape="1">
            <a:gsLst>
              <a:gs pos="0">
                <a:srgbClr val="87B757"/>
              </a:gs>
              <a:gs pos="100000">
                <a:srgbClr val="3E552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9pPr>
          </a:lstStyle>
          <a:p>
            <a:endParaRPr lang="nl-NL" altLang="nl-NL">
              <a:latin typeface="Arial" charset="0"/>
            </a:endParaRPr>
          </a:p>
        </p:txBody>
      </p:sp>
      <p:sp>
        <p:nvSpPr>
          <p:cNvPr id="48" name="Oval 46"/>
          <p:cNvSpPr>
            <a:spLocks noChangeArrowheads="1"/>
          </p:cNvSpPr>
          <p:nvPr/>
        </p:nvSpPr>
        <p:spPr bwMode="auto">
          <a:xfrm>
            <a:off x="3363914" y="4324127"/>
            <a:ext cx="935037" cy="647700"/>
          </a:xfrm>
          <a:prstGeom prst="ellipse">
            <a:avLst/>
          </a:prstGeom>
          <a:gradFill rotWithShape="1">
            <a:gsLst>
              <a:gs pos="0">
                <a:srgbClr val="F5CB19"/>
              </a:gs>
              <a:gs pos="100000">
                <a:srgbClr val="715E0C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9pPr>
          </a:lstStyle>
          <a:p>
            <a:endParaRPr lang="nl-NL" altLang="nl-NL">
              <a:latin typeface="Arial" charset="0"/>
            </a:endParaRPr>
          </a:p>
        </p:txBody>
      </p:sp>
      <p:sp>
        <p:nvSpPr>
          <p:cNvPr id="49" name="Oval 47"/>
          <p:cNvSpPr>
            <a:spLocks noChangeArrowheads="1"/>
          </p:cNvSpPr>
          <p:nvPr/>
        </p:nvSpPr>
        <p:spPr bwMode="auto">
          <a:xfrm>
            <a:off x="3508375" y="3358927"/>
            <a:ext cx="935038" cy="647700"/>
          </a:xfrm>
          <a:prstGeom prst="ellipse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nl-NL"/>
          </a:p>
        </p:txBody>
      </p:sp>
      <p:sp>
        <p:nvSpPr>
          <p:cNvPr id="18448" name="Oval 48"/>
          <p:cNvSpPr>
            <a:spLocks noChangeArrowheads="1"/>
          </p:cNvSpPr>
          <p:nvPr/>
        </p:nvSpPr>
        <p:spPr bwMode="auto">
          <a:xfrm>
            <a:off x="4298950" y="2811240"/>
            <a:ext cx="1366838" cy="1008063"/>
          </a:xfrm>
          <a:prstGeom prst="ellipse">
            <a:avLst/>
          </a:prstGeom>
          <a:gradFill rotWithShape="1">
            <a:gsLst>
              <a:gs pos="0">
                <a:srgbClr val="99CC00"/>
              </a:gs>
              <a:gs pos="100000">
                <a:srgbClr val="475E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9pPr>
          </a:lstStyle>
          <a:p>
            <a:endParaRPr lang="nl-NL" altLang="nl-NL">
              <a:latin typeface="Arial" charset="0"/>
            </a:endParaRPr>
          </a:p>
        </p:txBody>
      </p:sp>
      <p:sp>
        <p:nvSpPr>
          <p:cNvPr id="59" name="Oval 53"/>
          <p:cNvSpPr>
            <a:spLocks noChangeArrowheads="1"/>
          </p:cNvSpPr>
          <p:nvPr/>
        </p:nvSpPr>
        <p:spPr bwMode="auto">
          <a:xfrm>
            <a:off x="4802903" y="3819301"/>
            <a:ext cx="1007589" cy="990600"/>
          </a:xfrm>
          <a:prstGeom prst="ellipse">
            <a:avLst/>
          </a:prstGeom>
          <a:gradFill flip="none" rotWithShape="1">
            <a:gsLst>
              <a:gs pos="88750">
                <a:srgbClr val="006FD1"/>
              </a:gs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circle">
              <a:fillToRect l="100000" t="100000"/>
            </a:path>
            <a:tileRect r="-100000" b="-100000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nl-NL"/>
          </a:p>
        </p:txBody>
      </p:sp>
      <p:sp>
        <p:nvSpPr>
          <p:cNvPr id="60" name="Oval 9"/>
          <p:cNvSpPr>
            <a:spLocks noChangeArrowheads="1"/>
          </p:cNvSpPr>
          <p:nvPr/>
        </p:nvSpPr>
        <p:spPr bwMode="auto">
          <a:xfrm>
            <a:off x="4181475" y="4020914"/>
            <a:ext cx="863600" cy="774700"/>
          </a:xfrm>
          <a:prstGeom prst="ellipse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nl-NL"/>
          </a:p>
        </p:txBody>
      </p:sp>
      <p:sp>
        <p:nvSpPr>
          <p:cNvPr id="61" name="Oval 7"/>
          <p:cNvSpPr>
            <a:spLocks noChangeArrowheads="1"/>
          </p:cNvSpPr>
          <p:nvPr/>
        </p:nvSpPr>
        <p:spPr bwMode="auto">
          <a:xfrm>
            <a:off x="3538539" y="2998565"/>
            <a:ext cx="2509837" cy="236696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itchFamily="18" charset="0"/>
                <a:cs typeface="Arial" charset="0"/>
              </a:defRPr>
            </a:lvl9pPr>
          </a:lstStyle>
          <a:p>
            <a:endParaRPr lang="nl-NL" altLang="nl-NL">
              <a:latin typeface="Arial" charset="0"/>
            </a:endParaRPr>
          </a:p>
        </p:txBody>
      </p:sp>
      <p:grpSp>
        <p:nvGrpSpPr>
          <p:cNvPr id="62" name="Group 59"/>
          <p:cNvGrpSpPr>
            <a:grpSpLocks/>
          </p:cNvGrpSpPr>
          <p:nvPr/>
        </p:nvGrpSpPr>
        <p:grpSpPr bwMode="auto">
          <a:xfrm>
            <a:off x="6096001" y="2387377"/>
            <a:ext cx="1008063" cy="1008062"/>
            <a:chOff x="4830" y="1298"/>
            <a:chExt cx="635" cy="635"/>
          </a:xfrm>
        </p:grpSpPr>
        <p:sp>
          <p:nvSpPr>
            <p:cNvPr id="18459" name="Oval 60"/>
            <p:cNvSpPr>
              <a:spLocks noChangeArrowheads="1"/>
            </p:cNvSpPr>
            <p:nvPr/>
          </p:nvSpPr>
          <p:spPr bwMode="auto">
            <a:xfrm>
              <a:off x="4830" y="1298"/>
              <a:ext cx="635" cy="635"/>
            </a:xfrm>
            <a:prstGeom prst="ellipse">
              <a:avLst/>
            </a:prstGeom>
            <a:gradFill rotWithShape="1">
              <a:gsLst>
                <a:gs pos="0">
                  <a:srgbClr val="969696"/>
                </a:gs>
                <a:gs pos="100000">
                  <a:srgbClr val="454545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Rockwell" pitchFamily="18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Rockwell" pitchFamily="18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Rockwell" pitchFamily="18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Rockwell" pitchFamily="18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Rockwell" pitchFamily="18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itchFamily="18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itchFamily="18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itchFamily="18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itchFamily="18" charset="0"/>
                  <a:cs typeface="Arial" charset="0"/>
                </a:defRPr>
              </a:lvl9pPr>
            </a:lstStyle>
            <a:p>
              <a:endParaRPr lang="nl-NL" altLang="nl-NL">
                <a:latin typeface="Arial" charset="0"/>
              </a:endParaRPr>
            </a:p>
          </p:txBody>
        </p:sp>
        <p:sp>
          <p:nvSpPr>
            <p:cNvPr id="18460" name="Line 61"/>
            <p:cNvSpPr>
              <a:spLocks noChangeShapeType="1"/>
            </p:cNvSpPr>
            <p:nvPr/>
          </p:nvSpPr>
          <p:spPr bwMode="auto">
            <a:xfrm>
              <a:off x="4967" y="1752"/>
              <a:ext cx="3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8461" name="Line 62"/>
            <p:cNvSpPr>
              <a:spLocks noChangeShapeType="1"/>
            </p:cNvSpPr>
            <p:nvPr/>
          </p:nvSpPr>
          <p:spPr bwMode="auto">
            <a:xfrm>
              <a:off x="4988" y="1428"/>
              <a:ext cx="136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8462" name="Line 63"/>
            <p:cNvSpPr>
              <a:spLocks noChangeShapeType="1"/>
            </p:cNvSpPr>
            <p:nvPr/>
          </p:nvSpPr>
          <p:spPr bwMode="auto">
            <a:xfrm flipV="1">
              <a:off x="5169" y="1428"/>
              <a:ext cx="136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8463" name="Oval 64"/>
            <p:cNvSpPr>
              <a:spLocks noChangeArrowheads="1"/>
            </p:cNvSpPr>
            <p:nvPr/>
          </p:nvSpPr>
          <p:spPr bwMode="auto">
            <a:xfrm>
              <a:off x="5012" y="1525"/>
              <a:ext cx="45" cy="45"/>
            </a:xfrm>
            <a:prstGeom prst="ellipse">
              <a:avLst/>
            </a:prstGeom>
            <a:gradFill rotWithShape="1">
              <a:gsLst>
                <a:gs pos="0">
                  <a:srgbClr val="969696"/>
                </a:gs>
                <a:gs pos="100000">
                  <a:srgbClr val="454545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Rockwell" pitchFamily="18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Rockwell" pitchFamily="18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Rockwell" pitchFamily="18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Rockwell" pitchFamily="18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Rockwell" pitchFamily="18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itchFamily="18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itchFamily="18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itchFamily="18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itchFamily="18" charset="0"/>
                  <a:cs typeface="Arial" charset="0"/>
                </a:defRPr>
              </a:lvl9pPr>
            </a:lstStyle>
            <a:p>
              <a:endParaRPr lang="nl-NL" altLang="nl-NL">
                <a:latin typeface="Arial" charset="0"/>
              </a:endParaRPr>
            </a:p>
          </p:txBody>
        </p:sp>
        <p:sp>
          <p:nvSpPr>
            <p:cNvPr id="18464" name="Oval 65"/>
            <p:cNvSpPr>
              <a:spLocks noChangeArrowheads="1"/>
            </p:cNvSpPr>
            <p:nvPr/>
          </p:nvSpPr>
          <p:spPr bwMode="auto">
            <a:xfrm>
              <a:off x="5239" y="1525"/>
              <a:ext cx="45" cy="45"/>
            </a:xfrm>
            <a:prstGeom prst="ellipse">
              <a:avLst/>
            </a:prstGeom>
            <a:gradFill rotWithShape="1">
              <a:gsLst>
                <a:gs pos="0">
                  <a:srgbClr val="969696"/>
                </a:gs>
                <a:gs pos="100000">
                  <a:srgbClr val="454545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Rockwell" pitchFamily="18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Rockwell" pitchFamily="18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Rockwell" pitchFamily="18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Rockwell" pitchFamily="18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Rockwell" pitchFamily="18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itchFamily="18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itchFamily="18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itchFamily="18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itchFamily="18" charset="0"/>
                  <a:cs typeface="Arial" charset="0"/>
                </a:defRPr>
              </a:lvl9pPr>
            </a:lstStyle>
            <a:p>
              <a:endParaRPr lang="nl-NL" altLang="nl-NL">
                <a:latin typeface="Arial" charset="0"/>
              </a:endParaRPr>
            </a:p>
          </p:txBody>
        </p:sp>
      </p:grpSp>
      <p:grpSp>
        <p:nvGrpSpPr>
          <p:cNvPr id="69" name="Group 66"/>
          <p:cNvGrpSpPr>
            <a:grpSpLocks/>
          </p:cNvGrpSpPr>
          <p:nvPr/>
        </p:nvGrpSpPr>
        <p:grpSpPr bwMode="auto">
          <a:xfrm>
            <a:off x="5163464" y="2099866"/>
            <a:ext cx="1007871" cy="1008062"/>
            <a:chOff x="4830" y="1298"/>
            <a:chExt cx="635" cy="635"/>
          </a:xfrm>
          <a:gradFill flip="none"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70" name="Oval 67"/>
            <p:cNvSpPr>
              <a:spLocks noChangeArrowheads="1"/>
            </p:cNvSpPr>
            <p:nvPr/>
          </p:nvSpPr>
          <p:spPr bwMode="auto">
            <a:xfrm>
              <a:off x="4830" y="1298"/>
              <a:ext cx="635" cy="635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71" name="Line 68"/>
            <p:cNvSpPr>
              <a:spLocks noChangeShapeType="1"/>
            </p:cNvSpPr>
            <p:nvPr/>
          </p:nvSpPr>
          <p:spPr bwMode="auto">
            <a:xfrm>
              <a:off x="4967" y="1752"/>
              <a:ext cx="362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72" name="Line 69"/>
            <p:cNvSpPr>
              <a:spLocks noChangeShapeType="1"/>
            </p:cNvSpPr>
            <p:nvPr/>
          </p:nvSpPr>
          <p:spPr bwMode="auto">
            <a:xfrm>
              <a:off x="4988" y="1428"/>
              <a:ext cx="136" cy="91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73" name="Line 70"/>
            <p:cNvSpPr>
              <a:spLocks noChangeShapeType="1"/>
            </p:cNvSpPr>
            <p:nvPr/>
          </p:nvSpPr>
          <p:spPr bwMode="auto">
            <a:xfrm flipV="1">
              <a:off x="5169" y="1428"/>
              <a:ext cx="136" cy="91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74" name="Oval 71"/>
            <p:cNvSpPr>
              <a:spLocks noChangeArrowheads="1"/>
            </p:cNvSpPr>
            <p:nvPr/>
          </p:nvSpPr>
          <p:spPr bwMode="auto">
            <a:xfrm>
              <a:off x="5012" y="1525"/>
              <a:ext cx="45" cy="45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75" name="Oval 72"/>
            <p:cNvSpPr>
              <a:spLocks noChangeArrowheads="1"/>
            </p:cNvSpPr>
            <p:nvPr/>
          </p:nvSpPr>
          <p:spPr bwMode="auto">
            <a:xfrm>
              <a:off x="5239" y="1525"/>
              <a:ext cx="45" cy="45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nl-NL"/>
            </a:p>
          </p:txBody>
        </p:sp>
      </p:grpSp>
      <p:sp>
        <p:nvSpPr>
          <p:cNvPr id="76" name="Freeform 54"/>
          <p:cNvSpPr>
            <a:spLocks/>
          </p:cNvSpPr>
          <p:nvPr/>
        </p:nvSpPr>
        <p:spPr bwMode="auto">
          <a:xfrm>
            <a:off x="3538539" y="4314602"/>
            <a:ext cx="2505075" cy="412750"/>
          </a:xfrm>
          <a:custGeom>
            <a:avLst/>
            <a:gdLst>
              <a:gd name="T0" fmla="*/ 0 w 1578"/>
              <a:gd name="T1" fmla="*/ 0 h 260"/>
              <a:gd name="T2" fmla="*/ 2147483647 w 1578"/>
              <a:gd name="T3" fmla="*/ 2147483647 h 260"/>
              <a:gd name="T4" fmla="*/ 2147483647 w 1578"/>
              <a:gd name="T5" fmla="*/ 2147483647 h 260"/>
              <a:gd name="T6" fmla="*/ 2147483647 w 1578"/>
              <a:gd name="T7" fmla="*/ 2147483647 h 260"/>
              <a:gd name="T8" fmla="*/ 2147483647 w 1578"/>
              <a:gd name="T9" fmla="*/ 2147483647 h 260"/>
              <a:gd name="T10" fmla="*/ 2147483647 w 1578"/>
              <a:gd name="T11" fmla="*/ 2147483647 h 260"/>
              <a:gd name="T12" fmla="*/ 2147483647 w 1578"/>
              <a:gd name="T13" fmla="*/ 2147483647 h 260"/>
              <a:gd name="T14" fmla="*/ 2147483647 w 1578"/>
              <a:gd name="T15" fmla="*/ 2147483647 h 260"/>
              <a:gd name="T16" fmla="*/ 2147483647 w 1578"/>
              <a:gd name="T17" fmla="*/ 2147483647 h 260"/>
              <a:gd name="T18" fmla="*/ 2147483647 w 1578"/>
              <a:gd name="T19" fmla="*/ 2147483647 h 260"/>
              <a:gd name="T20" fmla="*/ 2147483647 w 1578"/>
              <a:gd name="T21" fmla="*/ 2147483647 h 260"/>
              <a:gd name="T22" fmla="*/ 2147483647 w 1578"/>
              <a:gd name="T23" fmla="*/ 2147483647 h 260"/>
              <a:gd name="T24" fmla="*/ 2147483647 w 1578"/>
              <a:gd name="T25" fmla="*/ 2147483647 h 260"/>
              <a:gd name="T26" fmla="*/ 2147483647 w 1578"/>
              <a:gd name="T27" fmla="*/ 2147483647 h 260"/>
              <a:gd name="T28" fmla="*/ 2147483647 w 1578"/>
              <a:gd name="T29" fmla="*/ 2147483647 h 26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578"/>
              <a:gd name="T46" fmla="*/ 0 h 260"/>
              <a:gd name="T47" fmla="*/ 1578 w 1578"/>
              <a:gd name="T48" fmla="*/ 260 h 26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578" h="260">
                <a:moveTo>
                  <a:pt x="0" y="0"/>
                </a:moveTo>
                <a:lnTo>
                  <a:pt x="33" y="65"/>
                </a:lnTo>
                <a:lnTo>
                  <a:pt x="81" y="110"/>
                </a:lnTo>
                <a:lnTo>
                  <a:pt x="135" y="143"/>
                </a:lnTo>
                <a:lnTo>
                  <a:pt x="216" y="176"/>
                </a:lnTo>
                <a:lnTo>
                  <a:pt x="363" y="218"/>
                </a:lnTo>
                <a:lnTo>
                  <a:pt x="543" y="248"/>
                </a:lnTo>
                <a:lnTo>
                  <a:pt x="717" y="257"/>
                </a:lnTo>
                <a:lnTo>
                  <a:pt x="894" y="260"/>
                </a:lnTo>
                <a:lnTo>
                  <a:pt x="1116" y="236"/>
                </a:lnTo>
                <a:lnTo>
                  <a:pt x="1317" y="191"/>
                </a:lnTo>
                <a:lnTo>
                  <a:pt x="1422" y="158"/>
                </a:lnTo>
                <a:lnTo>
                  <a:pt x="1515" y="104"/>
                </a:lnTo>
                <a:lnTo>
                  <a:pt x="1572" y="38"/>
                </a:lnTo>
                <a:lnTo>
                  <a:pt x="1578" y="2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NL"/>
          </a:p>
        </p:txBody>
      </p:sp>
      <p:grpSp>
        <p:nvGrpSpPr>
          <p:cNvPr id="77" name="Group 59"/>
          <p:cNvGrpSpPr>
            <a:grpSpLocks/>
          </p:cNvGrpSpPr>
          <p:nvPr/>
        </p:nvGrpSpPr>
        <p:grpSpPr bwMode="auto">
          <a:xfrm>
            <a:off x="5523757" y="2793907"/>
            <a:ext cx="1008062" cy="1008061"/>
            <a:chOff x="4830" y="1298"/>
            <a:chExt cx="635" cy="635"/>
          </a:xfrm>
          <a:solidFill>
            <a:srgbClr val="FF0000"/>
          </a:solidFill>
        </p:grpSpPr>
        <p:sp>
          <p:nvSpPr>
            <p:cNvPr id="78" name="Oval 60"/>
            <p:cNvSpPr>
              <a:spLocks noChangeArrowheads="1"/>
            </p:cNvSpPr>
            <p:nvPr/>
          </p:nvSpPr>
          <p:spPr bwMode="auto">
            <a:xfrm>
              <a:off x="4830" y="1298"/>
              <a:ext cx="635" cy="635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79" name="Line 61"/>
            <p:cNvSpPr>
              <a:spLocks noChangeShapeType="1"/>
            </p:cNvSpPr>
            <p:nvPr/>
          </p:nvSpPr>
          <p:spPr bwMode="auto">
            <a:xfrm>
              <a:off x="4967" y="1752"/>
              <a:ext cx="362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80" name="Line 62"/>
            <p:cNvSpPr>
              <a:spLocks noChangeShapeType="1"/>
            </p:cNvSpPr>
            <p:nvPr/>
          </p:nvSpPr>
          <p:spPr bwMode="auto">
            <a:xfrm>
              <a:off x="4988" y="1428"/>
              <a:ext cx="136" cy="91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81" name="Line 63"/>
            <p:cNvSpPr>
              <a:spLocks noChangeShapeType="1"/>
            </p:cNvSpPr>
            <p:nvPr/>
          </p:nvSpPr>
          <p:spPr bwMode="auto">
            <a:xfrm flipV="1">
              <a:off x="5169" y="1428"/>
              <a:ext cx="136" cy="91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82" name="Oval 64"/>
            <p:cNvSpPr>
              <a:spLocks noChangeArrowheads="1"/>
            </p:cNvSpPr>
            <p:nvPr/>
          </p:nvSpPr>
          <p:spPr bwMode="auto">
            <a:xfrm>
              <a:off x="5012" y="1525"/>
              <a:ext cx="45" cy="45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83" name="Oval 65"/>
            <p:cNvSpPr>
              <a:spLocks noChangeArrowheads="1"/>
            </p:cNvSpPr>
            <p:nvPr/>
          </p:nvSpPr>
          <p:spPr bwMode="auto">
            <a:xfrm>
              <a:off x="5239" y="1525"/>
              <a:ext cx="45" cy="45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nl-NL"/>
            </a:p>
          </p:txBody>
        </p:sp>
      </p:grpSp>
      <p:grpSp>
        <p:nvGrpSpPr>
          <p:cNvPr id="84" name="Group 59"/>
          <p:cNvGrpSpPr>
            <a:grpSpLocks/>
          </p:cNvGrpSpPr>
          <p:nvPr/>
        </p:nvGrpSpPr>
        <p:grpSpPr bwMode="auto">
          <a:xfrm>
            <a:off x="6096050" y="3203150"/>
            <a:ext cx="1008062" cy="1008062"/>
            <a:chOff x="4830" y="1298"/>
            <a:chExt cx="635" cy="635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85" name="Oval 60"/>
            <p:cNvSpPr>
              <a:spLocks noChangeArrowheads="1"/>
            </p:cNvSpPr>
            <p:nvPr/>
          </p:nvSpPr>
          <p:spPr bwMode="auto">
            <a:xfrm>
              <a:off x="4830" y="1298"/>
              <a:ext cx="635" cy="635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86" name="Line 61"/>
            <p:cNvSpPr>
              <a:spLocks noChangeShapeType="1"/>
            </p:cNvSpPr>
            <p:nvPr/>
          </p:nvSpPr>
          <p:spPr bwMode="auto">
            <a:xfrm>
              <a:off x="4967" y="1752"/>
              <a:ext cx="362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87" name="Line 62"/>
            <p:cNvSpPr>
              <a:spLocks noChangeShapeType="1"/>
            </p:cNvSpPr>
            <p:nvPr/>
          </p:nvSpPr>
          <p:spPr bwMode="auto">
            <a:xfrm>
              <a:off x="4988" y="1428"/>
              <a:ext cx="136" cy="91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88" name="Line 63"/>
            <p:cNvSpPr>
              <a:spLocks noChangeShapeType="1"/>
            </p:cNvSpPr>
            <p:nvPr/>
          </p:nvSpPr>
          <p:spPr bwMode="auto">
            <a:xfrm flipV="1">
              <a:off x="5169" y="1428"/>
              <a:ext cx="136" cy="91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89" name="Oval 64"/>
            <p:cNvSpPr>
              <a:spLocks noChangeArrowheads="1"/>
            </p:cNvSpPr>
            <p:nvPr/>
          </p:nvSpPr>
          <p:spPr bwMode="auto">
            <a:xfrm>
              <a:off x="5012" y="1525"/>
              <a:ext cx="45" cy="45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90" name="Oval 65"/>
            <p:cNvSpPr>
              <a:spLocks noChangeArrowheads="1"/>
            </p:cNvSpPr>
            <p:nvPr/>
          </p:nvSpPr>
          <p:spPr bwMode="auto">
            <a:xfrm>
              <a:off x="5239" y="1525"/>
              <a:ext cx="45" cy="45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nl-NL"/>
            </a:p>
          </p:txBody>
        </p:sp>
      </p:grpSp>
      <p:sp>
        <p:nvSpPr>
          <p:cNvPr id="55" name="Ondertitel 5"/>
          <p:cNvSpPr txBox="1">
            <a:spLocks/>
          </p:cNvSpPr>
          <p:nvPr/>
        </p:nvSpPr>
        <p:spPr>
          <a:xfrm>
            <a:off x="2634432" y="1238472"/>
            <a:ext cx="7725526" cy="47595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Wingdings 2" pitchFamily="18" charset="2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tabLst>
                <a:tab pos="1524000" algn="l"/>
              </a:tabLst>
            </a:pPr>
            <a:r>
              <a:rPr lang="nl-NL" sz="2800" dirty="0">
                <a:latin typeface="+mj-lt"/>
              </a:rPr>
              <a:t>Change</a:t>
            </a:r>
            <a:endParaRPr lang="nl-NL" dirty="0">
              <a:latin typeface="+mj-lt"/>
            </a:endParaRPr>
          </a:p>
          <a:p>
            <a:pPr algn="l">
              <a:tabLst>
                <a:tab pos="1524000" algn="l"/>
              </a:tabLst>
            </a:pPr>
            <a:endParaRPr lang="nl-NL" dirty="0">
              <a:latin typeface="+mj-lt"/>
            </a:endParaRPr>
          </a:p>
        </p:txBody>
      </p:sp>
      <p:sp>
        <p:nvSpPr>
          <p:cNvPr id="56" name="Tekstvak 55"/>
          <p:cNvSpPr txBox="1"/>
          <p:nvPr/>
        </p:nvSpPr>
        <p:spPr>
          <a:xfrm>
            <a:off x="0" y="18864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nl-NL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What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r>
              <a:rPr kumimoji="0" lang="nl-NL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conditions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make i</a:t>
            </a:r>
            <a:r>
              <a:rPr lang="en-GB" sz="4000" b="1" dirty="0" err="1">
                <a:solidFill>
                  <a:srgbClr val="00998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nvasive</a:t>
            </a:r>
            <a:r>
              <a:rPr lang="en-GB" sz="4000" b="1" dirty="0">
                <a:solidFill>
                  <a:srgbClr val="00998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tree species invasive?</a:t>
            </a:r>
            <a:endParaRPr lang="nl-NL" sz="4000" b="1" dirty="0">
              <a:solidFill>
                <a:srgbClr val="00998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4" name="Afbeelding 63">
            <a:extLst>
              <a:ext uri="{FF2B5EF4-FFF2-40B4-BE49-F238E27FC236}">
                <a16:creationId xmlns:a16="http://schemas.microsoft.com/office/drawing/2014/main" id="{4BC409C9-976A-4F5C-A4A9-B893E372F6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035" y="5711313"/>
            <a:ext cx="1486522" cy="1023257"/>
          </a:xfrm>
          <a:prstGeom prst="rect">
            <a:avLst/>
          </a:prstGeom>
        </p:spPr>
      </p:pic>
      <p:pic>
        <p:nvPicPr>
          <p:cNvPr id="2050" name="Picture 2" descr="Ailanthus altissima">
            <a:extLst>
              <a:ext uri="{FF2B5EF4-FFF2-40B4-BE49-F238E27FC236}">
                <a16:creationId xmlns:a16="http://schemas.microsoft.com/office/drawing/2014/main" id="{6A81BC77-97B3-4710-B3BE-933F46C5F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2266" y="1891154"/>
            <a:ext cx="2797366" cy="373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Afbeelding 56">
            <a:extLst>
              <a:ext uri="{FF2B5EF4-FFF2-40B4-BE49-F238E27FC236}">
                <a16:creationId xmlns:a16="http://schemas.microsoft.com/office/drawing/2014/main" id="{B58F37BB-BF5A-4FE7-B8E0-772A5671F04B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0" t="10353" r="8068" b="17182"/>
          <a:stretch/>
        </p:blipFill>
        <p:spPr bwMode="auto">
          <a:xfrm>
            <a:off x="0" y="5483231"/>
            <a:ext cx="3718560" cy="13588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5" name="Afbeelding 64">
            <a:extLst>
              <a:ext uri="{FF2B5EF4-FFF2-40B4-BE49-F238E27FC236}">
                <a16:creationId xmlns:a16="http://schemas.microsoft.com/office/drawing/2014/main" id="{AFBB6EFB-E3D9-483A-BEC8-1EDC938ED0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812" y="5821880"/>
            <a:ext cx="1262742" cy="91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489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22222E-6 L 0.12881 -0.131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41" y="-657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48148E-6 L 0.12674 -0.1291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37" y="-645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7.40741E-7 L 0.12778 -0.1321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9" y="-662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1" grpId="0" animBg="1"/>
      <p:bldP spid="42" grpId="0" animBg="1"/>
      <p:bldP spid="43" grpId="0" animBg="1"/>
      <p:bldP spid="44" grpId="0" animBg="1"/>
      <p:bldP spid="46" grpId="0" animBg="1"/>
      <p:bldP spid="47" grpId="0" animBg="1"/>
      <p:bldP spid="48" grpId="0" animBg="1"/>
      <p:bldP spid="49" grpId="0" animBg="1"/>
      <p:bldP spid="60" grpId="0" animBg="1"/>
      <p:bldP spid="61" grpId="0" animBg="1"/>
      <p:bldP spid="76" grpId="0" animBg="1"/>
      <p:bldP spid="5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DF17B1AD-A5CC-4F39-9A31-6138C7C73125}"/>
              </a:ext>
            </a:extLst>
          </p:cNvPr>
          <p:cNvSpPr txBox="1">
            <a:spLocks/>
          </p:cNvSpPr>
          <p:nvPr/>
        </p:nvSpPr>
        <p:spPr>
          <a:xfrm>
            <a:off x="3583172" y="0"/>
            <a:ext cx="8608828" cy="1819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4500" b="1" dirty="0" err="1">
                <a:solidFill>
                  <a:schemeClr val="bg1"/>
                </a:solidFill>
                <a:latin typeface="+mn-lt"/>
              </a:rPr>
              <a:t>Ecosystem</a:t>
            </a:r>
            <a:r>
              <a:rPr lang="nl-NL" sz="45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nl-NL" sz="4500" b="1" dirty="0" err="1">
                <a:solidFill>
                  <a:schemeClr val="bg1"/>
                </a:solidFill>
                <a:latin typeface="+mn-lt"/>
              </a:rPr>
              <a:t>Resilience</a:t>
            </a:r>
            <a:r>
              <a:rPr lang="nl-NL" sz="4500" b="1" dirty="0">
                <a:solidFill>
                  <a:schemeClr val="bg1"/>
                </a:solidFill>
                <a:latin typeface="+mn-lt"/>
              </a:rPr>
              <a:t> Approach</a:t>
            </a:r>
            <a:br>
              <a:rPr lang="nl-NL" sz="4500" b="1" dirty="0">
                <a:solidFill>
                  <a:schemeClr val="bg1"/>
                </a:solidFill>
                <a:latin typeface="+mn-lt"/>
              </a:rPr>
            </a:br>
            <a:r>
              <a:rPr lang="nl-NL" sz="4500" b="1" dirty="0">
                <a:solidFill>
                  <a:schemeClr val="bg1"/>
                </a:solidFill>
                <a:latin typeface="+mn-lt"/>
              </a:rPr>
              <a:t>ERA</a:t>
            </a:r>
          </a:p>
        </p:txBody>
      </p:sp>
      <p:pic>
        <p:nvPicPr>
          <p:cNvPr id="5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A1B73D3E-AF8F-44C9-A335-56203EA30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8723" y="3597681"/>
            <a:ext cx="3466780" cy="1584584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6CA64687-5054-4870-AF74-EA1AAE9DF2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3014"/>
          <a:stretch/>
        </p:blipFill>
        <p:spPr>
          <a:xfrm>
            <a:off x="9963806" y="3408198"/>
            <a:ext cx="2530033" cy="2024716"/>
          </a:xfrm>
          <a:prstGeom prst="rect">
            <a:avLst/>
          </a:prstGeom>
        </p:spPr>
      </p:pic>
      <p:sp>
        <p:nvSpPr>
          <p:cNvPr id="8" name="Ondertitel 2">
            <a:extLst>
              <a:ext uri="{FF2B5EF4-FFF2-40B4-BE49-F238E27FC236}">
                <a16:creationId xmlns:a16="http://schemas.microsoft.com/office/drawing/2014/main" id="{E6D55D2F-38AE-4AF5-ABAD-7A1789210AD9}"/>
              </a:ext>
            </a:extLst>
          </p:cNvPr>
          <p:cNvSpPr txBox="1">
            <a:spLocks/>
          </p:cNvSpPr>
          <p:nvPr/>
        </p:nvSpPr>
        <p:spPr>
          <a:xfrm>
            <a:off x="3583171" y="6525087"/>
            <a:ext cx="6812579" cy="402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l-NL" sz="1600" b="1" dirty="0">
              <a:solidFill>
                <a:srgbClr val="009982"/>
              </a:solidFill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7132787E-7823-4067-B5EC-EF02D37356CE}"/>
              </a:ext>
            </a:extLst>
          </p:cNvPr>
          <p:cNvSpPr txBox="1"/>
          <p:nvPr/>
        </p:nvSpPr>
        <p:spPr>
          <a:xfrm>
            <a:off x="3889345" y="2029891"/>
            <a:ext cx="8060924" cy="4262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500" b="1" dirty="0">
                <a:solidFill>
                  <a:srgbClr val="009982"/>
                </a:solidFill>
              </a:rPr>
              <a:t>Preventing dominance </a:t>
            </a:r>
          </a:p>
          <a:p>
            <a:pPr algn="ctr"/>
            <a:r>
              <a:rPr lang="en-US" sz="3500" b="1" dirty="0">
                <a:solidFill>
                  <a:srgbClr val="009982"/>
                </a:solidFill>
              </a:rPr>
              <a:t>of invasive alien species by </a:t>
            </a:r>
          </a:p>
          <a:p>
            <a:pPr algn="ctr"/>
            <a:r>
              <a:rPr lang="nl-NL" sz="3500" b="1" dirty="0" err="1">
                <a:solidFill>
                  <a:srgbClr val="EB8D00"/>
                </a:solidFill>
              </a:rPr>
              <a:t>strengthening</a:t>
            </a:r>
            <a:r>
              <a:rPr lang="nl-NL" sz="3500" b="1" dirty="0">
                <a:solidFill>
                  <a:srgbClr val="EB8D00"/>
                </a:solidFill>
              </a:rPr>
              <a:t> </a:t>
            </a:r>
            <a:r>
              <a:rPr lang="nl-NL" sz="3500" b="1" dirty="0" err="1">
                <a:solidFill>
                  <a:srgbClr val="EB8D00"/>
                </a:solidFill>
              </a:rPr>
              <a:t>the</a:t>
            </a:r>
            <a:r>
              <a:rPr lang="nl-NL" sz="3500" b="1" dirty="0">
                <a:solidFill>
                  <a:srgbClr val="EB8D00"/>
                </a:solidFill>
              </a:rPr>
              <a:t> </a:t>
            </a:r>
            <a:r>
              <a:rPr lang="nl-NL" sz="3500" b="1" dirty="0" err="1">
                <a:solidFill>
                  <a:srgbClr val="EB8D00"/>
                </a:solidFill>
              </a:rPr>
              <a:t>resilience</a:t>
            </a:r>
            <a:r>
              <a:rPr lang="en-US" sz="3500" b="1" dirty="0">
                <a:solidFill>
                  <a:srgbClr val="009982"/>
                </a:solidFill>
              </a:rPr>
              <a:t> </a:t>
            </a:r>
          </a:p>
          <a:p>
            <a:pPr algn="ctr"/>
            <a:r>
              <a:rPr lang="en-US" sz="3500" b="1" dirty="0">
                <a:solidFill>
                  <a:srgbClr val="009982"/>
                </a:solidFill>
              </a:rPr>
              <a:t>of forest and nature</a:t>
            </a:r>
          </a:p>
          <a:p>
            <a:pPr algn="l"/>
            <a:endParaRPr lang="en-US" sz="3500" b="1" dirty="0">
              <a:solidFill>
                <a:srgbClr val="009982"/>
              </a:solidFill>
            </a:endParaRPr>
          </a:p>
          <a:p>
            <a:pPr algn="l"/>
            <a:endParaRPr lang="en-US" sz="2400" b="1" dirty="0">
              <a:solidFill>
                <a:srgbClr val="009982"/>
              </a:solidFill>
            </a:endParaRPr>
          </a:p>
          <a:p>
            <a:pPr algn="l"/>
            <a:r>
              <a:rPr lang="en-US" sz="2400" dirty="0">
                <a:solidFill>
                  <a:srgbClr val="009982"/>
                </a:solidFill>
              </a:rPr>
              <a:t>     </a:t>
            </a:r>
          </a:p>
          <a:p>
            <a:pPr algn="l"/>
            <a:r>
              <a:rPr lang="en-US" sz="2400" b="1" dirty="0">
                <a:solidFill>
                  <a:srgbClr val="009982"/>
                </a:solidFill>
              </a:rPr>
              <a:t>     </a:t>
            </a:r>
          </a:p>
          <a:p>
            <a:pPr algn="l"/>
            <a:r>
              <a:rPr lang="en-US" sz="2400" b="1" dirty="0">
                <a:solidFill>
                  <a:srgbClr val="009982"/>
                </a:solidFill>
              </a:rPr>
              <a:t>     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7021108A-A8E0-4B07-A896-CFBB40FD8DF6}"/>
              </a:ext>
            </a:extLst>
          </p:cNvPr>
          <p:cNvSpPr txBox="1"/>
          <p:nvPr/>
        </p:nvSpPr>
        <p:spPr>
          <a:xfrm>
            <a:off x="0" y="2640961"/>
            <a:ext cx="18165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b="1" i="1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Crassula</a:t>
            </a:r>
            <a:r>
              <a:rPr lang="nl-NL" sz="1600" b="1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nl-NL" sz="1600" b="1" i="1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helmsii</a:t>
            </a:r>
            <a:endParaRPr lang="nl-NL" sz="1600" b="1" dirty="0">
              <a:solidFill>
                <a:schemeClr val="bg1"/>
              </a:solidFill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980A6FA8-122D-4EC1-8978-5C3C4C0F1B4D}"/>
              </a:ext>
            </a:extLst>
          </p:cNvPr>
          <p:cNvSpPr txBox="1"/>
          <p:nvPr/>
        </p:nvSpPr>
        <p:spPr>
          <a:xfrm>
            <a:off x="0" y="6519446"/>
            <a:ext cx="14398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b="1" i="1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Fallopia</a:t>
            </a:r>
            <a:r>
              <a:rPr lang="nl-NL" sz="1600" b="1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nl-NL" sz="1600" b="1" i="1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spp</a:t>
            </a:r>
            <a:r>
              <a:rPr lang="nl-NL" sz="1600" b="1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</a:t>
            </a:r>
            <a:endParaRPr lang="nl-NL" sz="1600" b="1" dirty="0">
              <a:solidFill>
                <a:schemeClr val="bg1"/>
              </a:solidFill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184CA1A4-49E3-45BD-8488-3FC644F94327}"/>
              </a:ext>
            </a:extLst>
          </p:cNvPr>
          <p:cNvSpPr txBox="1"/>
          <p:nvPr/>
        </p:nvSpPr>
        <p:spPr>
          <a:xfrm>
            <a:off x="0" y="3955792"/>
            <a:ext cx="21602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i="1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Lepomis</a:t>
            </a:r>
            <a:r>
              <a:rPr lang="nl-NL" sz="1600" b="1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nl-NL" sz="1600" b="1" i="1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gibbosus</a:t>
            </a:r>
            <a:endParaRPr lang="nl-NL" sz="1600" b="1" dirty="0">
              <a:solidFill>
                <a:schemeClr val="bg1"/>
              </a:solidFill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212D7E02-99F8-485D-9502-0DBA4001ABBB}"/>
              </a:ext>
            </a:extLst>
          </p:cNvPr>
          <p:cNvSpPr txBox="1"/>
          <p:nvPr/>
        </p:nvSpPr>
        <p:spPr>
          <a:xfrm>
            <a:off x="0" y="5237619"/>
            <a:ext cx="17459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b="1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Prunus </a:t>
            </a:r>
            <a:r>
              <a:rPr lang="nl-NL" sz="1600" b="1" i="1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serotina</a:t>
            </a:r>
            <a:endParaRPr lang="nl-NL" sz="1600" b="1" dirty="0">
              <a:solidFill>
                <a:schemeClr val="bg1"/>
              </a:solidFill>
            </a:endParaRP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E69194F5-AC24-44D0-9715-635AB24A3B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32" t="27679" r="8222" b="24593"/>
          <a:stretch/>
        </p:blipFill>
        <p:spPr>
          <a:xfrm>
            <a:off x="8456108" y="5577526"/>
            <a:ext cx="3673497" cy="482579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4C9610CD-3438-4480-BEFF-1E3CECD2DB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3172" y="5771995"/>
            <a:ext cx="2246536" cy="1332200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B86AE505-4CD3-42B3-A02B-20A26D637A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9033" y="6012181"/>
            <a:ext cx="2019365" cy="876440"/>
          </a:xfrm>
          <a:prstGeom prst="rect">
            <a:avLst/>
          </a:prstGeom>
        </p:spPr>
      </p:pic>
      <p:pic>
        <p:nvPicPr>
          <p:cNvPr id="13" name="Afbeelding 12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E5F4DAFF-3C66-4E8F-9D9B-B11141737E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83171" y="5671641"/>
            <a:ext cx="3214347" cy="402097"/>
          </a:xfrm>
          <a:prstGeom prst="rect">
            <a:avLst/>
          </a:prstGeom>
        </p:spPr>
      </p:pic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DDDE0985-CAFF-4C5D-AD7B-EF8F653B9980}"/>
              </a:ext>
            </a:extLst>
          </p:cNvPr>
          <p:cNvCxnSpPr/>
          <p:nvPr/>
        </p:nvCxnSpPr>
        <p:spPr>
          <a:xfrm>
            <a:off x="3583171" y="5576173"/>
            <a:ext cx="8608829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0F4C37AC-3401-4F93-AF54-DACBD8C341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13212" y="5631855"/>
            <a:ext cx="2019364" cy="119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3231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56C63A7D-801F-4B5B-922D-FEACBD183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9944" y="1536971"/>
            <a:ext cx="9888279" cy="4406630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3800" b="1" dirty="0">
                <a:solidFill>
                  <a:srgbClr val="7F3D3F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Unused resources: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800" b="1" dirty="0">
                <a:solidFill>
                  <a:srgbClr val="7F3D3F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Light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800" b="1" dirty="0">
                <a:solidFill>
                  <a:srgbClr val="7F3D3F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Nutrients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800" b="1" dirty="0">
                <a:solidFill>
                  <a:srgbClr val="7F3D3F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Moisture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3800" b="1" dirty="0">
                <a:solidFill>
                  <a:srgbClr val="EB8D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en-US" sz="3800" b="1" dirty="0">
                <a:solidFill>
                  <a:srgbClr val="EB8D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there is insufficient competition for these resources</a:t>
            </a:r>
            <a:endParaRPr lang="en-GB" sz="3800" b="1" dirty="0">
              <a:solidFill>
                <a:srgbClr val="EB8D00"/>
              </a:solidFill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GB" sz="3800" b="1" dirty="0">
              <a:solidFill>
                <a:srgbClr val="009982"/>
              </a:solidFill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sz="3800" b="1" dirty="0">
                <a:solidFill>
                  <a:srgbClr val="009982"/>
                </a:solidFill>
              </a:rPr>
              <a:t>Main resource for potentially invasive (pioneer) tree species =</a:t>
            </a:r>
            <a:endParaRPr lang="nl-NL" sz="3800" b="1" dirty="0">
              <a:solidFill>
                <a:srgbClr val="009982"/>
              </a:solidFill>
            </a:endParaRPr>
          </a:p>
          <a:p>
            <a:pPr marL="0" indent="0" algn="ctr">
              <a:buNone/>
            </a:pPr>
            <a:r>
              <a:rPr lang="nl-NL" sz="3800" b="1" dirty="0">
                <a:solidFill>
                  <a:srgbClr val="009982"/>
                </a:solidFill>
              </a:rPr>
              <a:t>Light</a:t>
            </a:r>
          </a:p>
          <a:p>
            <a:pPr marL="0" indent="0">
              <a:buNone/>
            </a:pPr>
            <a:endParaRPr lang="en-GB" sz="3200" b="1" dirty="0">
              <a:solidFill>
                <a:srgbClr val="EB8D00"/>
              </a:solidFill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GB" sz="3200" b="1" dirty="0">
              <a:solidFill>
                <a:srgbClr val="00998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F3F8ACFA-8ED9-4DEB-AE2D-5ADC056AC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94" y="365126"/>
            <a:ext cx="11935838" cy="909198"/>
          </a:xfrm>
        </p:spPr>
        <p:txBody>
          <a:bodyPr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What</a:t>
            </a: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r>
              <a:rPr kumimoji="0" lang="nl-NL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conditions</a:t>
            </a: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make i</a:t>
            </a:r>
            <a:r>
              <a:rPr lang="en-GB" sz="4400" b="1" dirty="0" err="1">
                <a:solidFill>
                  <a:srgbClr val="00998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nvasive</a:t>
            </a:r>
            <a:r>
              <a:rPr lang="en-GB" sz="4400" b="1" dirty="0">
                <a:solidFill>
                  <a:srgbClr val="00998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tree species invasive?</a:t>
            </a:r>
            <a:endParaRPr kumimoji="0" lang="nl-NL" sz="4400" b="1" i="0" u="none" strike="noStrike" kern="1200" cap="none" spc="0" normalizeH="0" baseline="0" noProof="0" dirty="0">
              <a:ln>
                <a:noFill/>
              </a:ln>
              <a:solidFill>
                <a:srgbClr val="009982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440C1887-F347-484A-B3B7-B22835DBADBF}"/>
              </a:ext>
            </a:extLst>
          </p:cNvPr>
          <p:cNvSpPr txBox="1"/>
          <p:nvPr/>
        </p:nvSpPr>
        <p:spPr>
          <a:xfrm>
            <a:off x="2563237" y="6206248"/>
            <a:ext cx="71571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/>
              <a:t>Gómez, P., et al. (2019). "Maintaining close canopy cover prevents the invasion of Pinus radiata: Basic ecology to manage native forest </a:t>
            </a:r>
            <a:r>
              <a:rPr lang="en-US" sz="1400" i="1" dirty="0" err="1"/>
              <a:t>invasibility</a:t>
            </a:r>
            <a:r>
              <a:rPr lang="en-US" sz="1400" i="1" dirty="0"/>
              <a:t>." </a:t>
            </a:r>
            <a:r>
              <a:rPr lang="en-US" sz="1400" i="1" u="sng" dirty="0" err="1"/>
              <a:t>PLoS</a:t>
            </a:r>
            <a:r>
              <a:rPr lang="en-US" sz="1400" i="1" u="sng" dirty="0"/>
              <a:t> ONE </a:t>
            </a:r>
            <a:r>
              <a:rPr lang="en-US" sz="1400" b="1" i="1" u="sng" dirty="0"/>
              <a:t>14</a:t>
            </a:r>
            <a:r>
              <a:rPr lang="en-US" sz="1400" b="0" i="1" u="sng" dirty="0"/>
              <a:t>(5): e0210849.</a:t>
            </a:r>
            <a:endParaRPr lang="nl-NL" sz="1400" i="1" dirty="0"/>
          </a:p>
        </p:txBody>
      </p:sp>
    </p:spTree>
    <p:extLst>
      <p:ext uri="{BB962C8B-B14F-4D97-AF65-F5344CB8AC3E}">
        <p14:creationId xmlns:p14="http://schemas.microsoft.com/office/powerpoint/2010/main" val="1332517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D39D6B97-E290-44F2-BF87-B80C89B1801A}"/>
              </a:ext>
            </a:extLst>
          </p:cNvPr>
          <p:cNvGraphicFramePr>
            <a:graphicFrameLocks noGrp="1"/>
          </p:cNvGraphicFramePr>
          <p:nvPr/>
        </p:nvGraphicFramePr>
        <p:xfrm>
          <a:off x="2529191" y="26070"/>
          <a:ext cx="7305473" cy="6786404"/>
        </p:xfrm>
        <a:graphic>
          <a:graphicData uri="http://schemas.openxmlformats.org/drawingml/2006/table">
            <a:tbl>
              <a:tblPr/>
              <a:tblGrid>
                <a:gridCol w="2023578">
                  <a:extLst>
                    <a:ext uri="{9D8B030D-6E8A-4147-A177-3AD203B41FA5}">
                      <a16:colId xmlns:a16="http://schemas.microsoft.com/office/drawing/2014/main" val="2064408439"/>
                    </a:ext>
                  </a:extLst>
                </a:gridCol>
                <a:gridCol w="2207954">
                  <a:extLst>
                    <a:ext uri="{9D8B030D-6E8A-4147-A177-3AD203B41FA5}">
                      <a16:colId xmlns:a16="http://schemas.microsoft.com/office/drawing/2014/main" val="2013988177"/>
                    </a:ext>
                  </a:extLst>
                </a:gridCol>
                <a:gridCol w="1050588">
                  <a:extLst>
                    <a:ext uri="{9D8B030D-6E8A-4147-A177-3AD203B41FA5}">
                      <a16:colId xmlns:a16="http://schemas.microsoft.com/office/drawing/2014/main" val="1188857388"/>
                    </a:ext>
                  </a:extLst>
                </a:gridCol>
                <a:gridCol w="2023353">
                  <a:extLst>
                    <a:ext uri="{9D8B030D-6E8A-4147-A177-3AD203B41FA5}">
                      <a16:colId xmlns:a16="http://schemas.microsoft.com/office/drawing/2014/main" val="2499785804"/>
                    </a:ext>
                  </a:extLst>
                </a:gridCol>
              </a:tblGrid>
              <a:tr h="27548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nl-NL" sz="1400" b="1" dirty="0"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Species</a:t>
                      </a:r>
                      <a:endParaRPr lang="nl-NL" sz="14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nl-NL" sz="1400" b="1" dirty="0" err="1"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Scientific</a:t>
                      </a:r>
                      <a:r>
                        <a:rPr lang="nl-NL" sz="1400" b="1" dirty="0"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 name</a:t>
                      </a:r>
                      <a:endParaRPr lang="nl-NL" sz="14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nl-NL" sz="1400" b="1" dirty="0" err="1"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Origin</a:t>
                      </a:r>
                      <a:endParaRPr lang="nl-NL" sz="14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nl-NL" sz="1400" b="1" dirty="0"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Schade </a:t>
                      </a:r>
                      <a:r>
                        <a:rPr lang="nl-NL" sz="1400" b="1" dirty="0" err="1"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tolerance</a:t>
                      </a:r>
                      <a:r>
                        <a:rPr lang="nl-NL" sz="1400" b="1" dirty="0"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 </a:t>
                      </a:r>
                      <a:r>
                        <a:rPr lang="nl-NL" sz="1400" b="1" dirty="0" err="1"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scale</a:t>
                      </a:r>
                      <a:endParaRPr lang="nl-NL" sz="14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222711"/>
                  </a:ext>
                </a:extLst>
              </a:tr>
              <a:tr h="2015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l-NL" sz="1200" b="1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1. Pine </a:t>
                      </a:r>
                      <a:r>
                        <a:rPr lang="nl-NL" sz="1200" b="1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group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dirty="0">
                          <a:effectLst/>
                          <a:highlight>
                            <a:srgbClr val="FFFF00"/>
                          </a:highlight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 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200" b="1" i="1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50 –25 % of </a:t>
                      </a:r>
                      <a:r>
                        <a:rPr lang="nl-NL" sz="1200" b="1" i="1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daylight</a:t>
                      </a:r>
                      <a:r>
                        <a:rPr lang="nl-NL" sz="1200" dirty="0"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 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372474"/>
                  </a:ext>
                </a:extLst>
              </a:tr>
              <a:tr h="201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Japanese</a:t>
                      </a: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 </a:t>
                      </a:r>
                      <a:r>
                        <a:rPr lang="nl-NL" sz="1200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larch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l-NL" sz="1200" i="1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Larix</a:t>
                      </a:r>
                      <a:r>
                        <a:rPr lang="nl-NL" sz="1200" i="1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 </a:t>
                      </a:r>
                      <a:r>
                        <a:rPr lang="nl-NL" sz="1200" i="1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kaempferi</a:t>
                      </a:r>
                      <a:r>
                        <a:rPr lang="nl-NL" sz="1200" i="1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 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Asia 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1,38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1904149"/>
                  </a:ext>
                </a:extLst>
              </a:tr>
              <a:tr h="201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European </a:t>
                      </a:r>
                      <a:r>
                        <a:rPr lang="nl-NL" sz="1200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larch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l-NL" sz="1200" i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Larix decidua 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Europe 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1,46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5008885"/>
                  </a:ext>
                </a:extLst>
              </a:tr>
              <a:tr h="201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Scots</a:t>
                      </a: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 </a:t>
                      </a:r>
                      <a:r>
                        <a:rPr lang="nl-NL" sz="1200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pine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l-NL" sz="1200" i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Pinus sylvestris 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Europe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1,67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3554074"/>
                  </a:ext>
                </a:extLst>
              </a:tr>
              <a:tr h="201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b="1" dirty="0">
                          <a:solidFill>
                            <a:srgbClr val="C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Black </a:t>
                      </a:r>
                      <a:r>
                        <a:rPr lang="nl-NL" sz="1200" b="1" dirty="0" err="1">
                          <a:solidFill>
                            <a:srgbClr val="C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locust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l-NL" sz="1200" b="1" i="1">
                          <a:solidFill>
                            <a:srgbClr val="C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Robinia pseudoaccacia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b="1" dirty="0">
                          <a:solidFill>
                            <a:srgbClr val="C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America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b="1">
                          <a:solidFill>
                            <a:srgbClr val="C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1,72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0722455"/>
                  </a:ext>
                </a:extLst>
              </a:tr>
              <a:tr h="201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Silver </a:t>
                      </a:r>
                      <a:r>
                        <a:rPr lang="nl-NL" sz="1200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birch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l-NL" sz="1200" i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Betula pendula 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Europe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2,03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220589"/>
                  </a:ext>
                </a:extLst>
              </a:tr>
              <a:tr h="201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Black </a:t>
                      </a:r>
                      <a:r>
                        <a:rPr lang="nl-NL" sz="1200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pine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l-NL" sz="1200" i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Pinus nigra 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Europe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2,10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0227861"/>
                  </a:ext>
                </a:extLst>
              </a:tr>
              <a:tr h="2015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l-NL" sz="1200" b="1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2. </a:t>
                      </a:r>
                      <a:r>
                        <a:rPr lang="nl-NL" sz="1200" b="1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Oak</a:t>
                      </a:r>
                      <a:r>
                        <a:rPr lang="nl-NL" sz="1200" b="1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 </a:t>
                      </a:r>
                      <a:r>
                        <a:rPr lang="nl-NL" sz="1200" b="1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group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 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200" b="1" i="1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25-10% of </a:t>
                      </a:r>
                      <a:r>
                        <a:rPr lang="nl-NL" sz="1200" b="1" i="1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daylight</a:t>
                      </a:r>
                      <a:r>
                        <a:rPr lang="nl-NL" sz="1200" dirty="0"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 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4804696"/>
                  </a:ext>
                </a:extLst>
              </a:tr>
              <a:tr h="201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Aspen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l-NL" sz="1200" i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Populus tremula 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Europe 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2,22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2282251"/>
                  </a:ext>
                </a:extLst>
              </a:tr>
              <a:tr h="201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b="1" dirty="0">
                          <a:solidFill>
                            <a:srgbClr val="C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Tree of </a:t>
                      </a:r>
                      <a:r>
                        <a:rPr lang="nl-NL" sz="1200" b="1" dirty="0" err="1">
                          <a:solidFill>
                            <a:srgbClr val="C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heaven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l-NL" sz="1200" b="1" i="1" dirty="0" err="1">
                          <a:solidFill>
                            <a:srgbClr val="C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Ailanthus</a:t>
                      </a:r>
                      <a:r>
                        <a:rPr lang="nl-NL" sz="1200" b="1" i="1" dirty="0">
                          <a:solidFill>
                            <a:srgbClr val="C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 </a:t>
                      </a:r>
                      <a:r>
                        <a:rPr lang="nl-NL" sz="1200" b="1" i="1" dirty="0" err="1">
                          <a:solidFill>
                            <a:srgbClr val="C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altissima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b="1">
                          <a:solidFill>
                            <a:srgbClr val="C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Asia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b="1">
                          <a:solidFill>
                            <a:srgbClr val="C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2,44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3887073"/>
                  </a:ext>
                </a:extLst>
              </a:tr>
              <a:tr h="201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Pedunculate oak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l-NL" sz="1200" i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Quercus robur 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Europe 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2,45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1746536"/>
                  </a:ext>
                </a:extLst>
              </a:tr>
              <a:tr h="201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b="1" dirty="0">
                          <a:solidFill>
                            <a:srgbClr val="C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Black </a:t>
                      </a:r>
                      <a:r>
                        <a:rPr lang="nl-NL" sz="1200" b="1" dirty="0" err="1">
                          <a:solidFill>
                            <a:srgbClr val="C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cherry</a:t>
                      </a:r>
                      <a:r>
                        <a:rPr lang="nl-NL" sz="1200" b="1" dirty="0">
                          <a:solidFill>
                            <a:srgbClr val="C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 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l-NL" sz="1200" b="1" i="1">
                          <a:solidFill>
                            <a:srgbClr val="C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Prunus serotina 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b="1">
                          <a:solidFill>
                            <a:srgbClr val="C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America 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b="1">
                          <a:solidFill>
                            <a:srgbClr val="C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2,46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8203672"/>
                  </a:ext>
                </a:extLst>
              </a:tr>
              <a:tr h="201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Ash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l-NL" sz="1200" i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Fraxinus excelsior 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Europe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2,66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6837240"/>
                  </a:ext>
                </a:extLst>
              </a:tr>
              <a:tr h="201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Sessile oak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l-NL" sz="1200" i="1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Quercus</a:t>
                      </a:r>
                      <a:r>
                        <a:rPr lang="nl-NL" sz="1200" i="1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 </a:t>
                      </a:r>
                      <a:r>
                        <a:rPr lang="nl-NL" sz="1200" i="1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petraea</a:t>
                      </a:r>
                      <a:r>
                        <a:rPr lang="nl-NL" sz="1200" i="1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 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Europe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2,73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3149923"/>
                  </a:ext>
                </a:extLst>
              </a:tr>
              <a:tr h="201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b="1">
                          <a:solidFill>
                            <a:srgbClr val="C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Red oak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l-NL" sz="1200" b="1" i="1">
                          <a:solidFill>
                            <a:srgbClr val="C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Quercus rubra 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b="1">
                          <a:solidFill>
                            <a:srgbClr val="C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America 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b="1">
                          <a:solidFill>
                            <a:srgbClr val="C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2,75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690201"/>
                  </a:ext>
                </a:extLst>
              </a:tr>
              <a:tr h="201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Douglas </a:t>
                      </a:r>
                      <a:r>
                        <a:rPr lang="nl-NL" sz="1200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fir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l-NL" sz="1200" i="1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Pseudotsuga</a:t>
                      </a:r>
                      <a:r>
                        <a:rPr lang="nl-NL" sz="1200" i="1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 </a:t>
                      </a:r>
                      <a:r>
                        <a:rPr lang="nl-NL" sz="1200" i="1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menziesii</a:t>
                      </a:r>
                      <a:r>
                        <a:rPr lang="nl-NL" sz="1200" i="1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 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Amerika 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2,78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4933723"/>
                  </a:ext>
                </a:extLst>
              </a:tr>
              <a:tr h="2015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l-NL" sz="1200" b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3. Maple group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dirty="0"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 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200" b="1" i="1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10 -5 % of </a:t>
                      </a:r>
                      <a:r>
                        <a:rPr lang="nl-NL" sz="1200" b="1" i="1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daylight</a:t>
                      </a:r>
                      <a:r>
                        <a:rPr lang="nl-NL" sz="1200" dirty="0"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 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113064"/>
                  </a:ext>
                </a:extLst>
              </a:tr>
              <a:tr h="201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Chestnut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l-NL" sz="1200" i="1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Castanea</a:t>
                      </a:r>
                      <a:r>
                        <a:rPr lang="nl-NL" sz="1200" i="1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 </a:t>
                      </a:r>
                      <a:r>
                        <a:rPr lang="nl-NL" sz="1200" i="1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sativa</a:t>
                      </a:r>
                      <a:r>
                        <a:rPr lang="nl-NL" sz="1200" i="1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 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Europe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3,15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6454676"/>
                  </a:ext>
                </a:extLst>
              </a:tr>
              <a:tr h="201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Field maple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l-NL" sz="1200" i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Acer campestre 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Europe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3,18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8339522"/>
                  </a:ext>
                </a:extLst>
              </a:tr>
              <a:tr h="201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Wild cherry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l-NL" sz="1200" i="1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Prunus avium 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Europe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3,33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2427561"/>
                  </a:ext>
                </a:extLst>
              </a:tr>
              <a:tr h="201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b="1">
                          <a:solidFill>
                            <a:srgbClr val="C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Ash-leaved maple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l-NL" sz="1200" b="1" i="1">
                          <a:solidFill>
                            <a:srgbClr val="C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Acer negundo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b="1">
                          <a:solidFill>
                            <a:srgbClr val="C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America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b="1">
                          <a:solidFill>
                            <a:srgbClr val="C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3,47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0870669"/>
                  </a:ext>
                </a:extLst>
              </a:tr>
              <a:tr h="201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Hazel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l-NL" sz="1200" i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Corylus avellana 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Europe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3,53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30296"/>
                  </a:ext>
                </a:extLst>
              </a:tr>
              <a:tr h="201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White </a:t>
                      </a:r>
                      <a:r>
                        <a:rPr lang="nl-NL" sz="1200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elm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l-NL" sz="1200" i="1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Ulmus</a:t>
                      </a:r>
                      <a:r>
                        <a:rPr lang="nl-NL" sz="1200" i="1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 </a:t>
                      </a:r>
                      <a:r>
                        <a:rPr lang="nl-NL" sz="1200" i="1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laevis</a:t>
                      </a:r>
                      <a:r>
                        <a:rPr lang="nl-NL" sz="1200" i="1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 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Europe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3,67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8877078"/>
                  </a:ext>
                </a:extLst>
              </a:tr>
              <a:tr h="2038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Sycamore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l-NL" sz="1200" i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Acer pseudoplatanus 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Europe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3,73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9190749"/>
                  </a:ext>
                </a:extLst>
              </a:tr>
              <a:tr h="2015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l-NL" sz="1200" b="1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4. Linden </a:t>
                      </a:r>
                      <a:r>
                        <a:rPr lang="nl-NL" sz="1200" b="1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group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 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200" dirty="0"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 </a:t>
                      </a:r>
                      <a:r>
                        <a:rPr lang="nl-NL" sz="1200" b="1" i="1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5–2 % of </a:t>
                      </a:r>
                      <a:r>
                        <a:rPr lang="nl-NL" sz="1200" b="1" i="1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daylight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1767543"/>
                  </a:ext>
                </a:extLst>
              </a:tr>
              <a:tr h="201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Hornbeam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l-NL" sz="1200" i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Carpinus betulus 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Europe</a:t>
                      </a:r>
                      <a:endParaRPr kumimoji="0" lang="nl-NL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3,97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5304146"/>
                  </a:ext>
                </a:extLst>
              </a:tr>
              <a:tr h="201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Large-</a:t>
                      </a:r>
                      <a:r>
                        <a:rPr lang="nl-NL" sz="1200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leaved</a:t>
                      </a: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 linden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l-NL" sz="1200" i="1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Tilia</a:t>
                      </a:r>
                      <a:r>
                        <a:rPr lang="nl-NL" sz="1200" i="1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 </a:t>
                      </a:r>
                      <a:r>
                        <a:rPr lang="nl-NL" sz="1200" i="1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platyphyllos</a:t>
                      </a:r>
                      <a:r>
                        <a:rPr lang="nl-NL" sz="1200" i="1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 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Europe</a:t>
                      </a:r>
                      <a:endParaRPr kumimoji="0" lang="nl-NL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4,00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5782674"/>
                  </a:ext>
                </a:extLst>
              </a:tr>
              <a:tr h="201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Small-</a:t>
                      </a:r>
                      <a:r>
                        <a:rPr lang="nl-NL" sz="1200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leaved</a:t>
                      </a: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 linden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l-NL" sz="1200" i="1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Tilia</a:t>
                      </a:r>
                      <a:r>
                        <a:rPr lang="nl-NL" sz="1200" i="1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 </a:t>
                      </a:r>
                      <a:r>
                        <a:rPr lang="nl-NL" sz="1200" i="1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cordata</a:t>
                      </a:r>
                      <a:r>
                        <a:rPr lang="nl-NL" sz="1200" i="1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 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Europe</a:t>
                      </a:r>
                      <a:endParaRPr kumimoji="0" lang="nl-NL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4,18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4733301"/>
                  </a:ext>
                </a:extLst>
              </a:tr>
              <a:tr h="201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Norway </a:t>
                      </a:r>
                      <a:r>
                        <a:rPr lang="nl-NL" sz="1200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maple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l-NL" sz="1200" i="1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Acer </a:t>
                      </a:r>
                      <a:r>
                        <a:rPr lang="nl-NL" sz="1200" i="1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platanoides</a:t>
                      </a:r>
                      <a:r>
                        <a:rPr lang="nl-NL" sz="1200" i="1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 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Europe</a:t>
                      </a:r>
                      <a:endParaRPr kumimoji="0" lang="nl-NL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4,20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4413328"/>
                  </a:ext>
                </a:extLst>
              </a:tr>
              <a:tr h="201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Norway </a:t>
                      </a:r>
                      <a:r>
                        <a:rPr lang="nl-NL" sz="1200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spruce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l-NL" sz="1200" i="1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Picea</a:t>
                      </a:r>
                      <a:r>
                        <a:rPr lang="nl-NL" sz="1200" i="1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 </a:t>
                      </a:r>
                      <a:r>
                        <a:rPr lang="nl-NL" sz="1200" i="1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abies</a:t>
                      </a:r>
                      <a:r>
                        <a:rPr lang="nl-NL" sz="1200" i="1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 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Europe</a:t>
                      </a:r>
                      <a:endParaRPr kumimoji="0" lang="nl-NL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4,45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6597156"/>
                  </a:ext>
                </a:extLst>
              </a:tr>
              <a:tr h="201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Beech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l-NL" sz="1200" i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Fagus sylvatica 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Europe</a:t>
                      </a:r>
                      <a:endParaRPr kumimoji="0" lang="nl-NL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4,56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2680797"/>
                  </a:ext>
                </a:extLst>
              </a:tr>
              <a:tr h="201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Silver </a:t>
                      </a:r>
                      <a:r>
                        <a:rPr lang="nl-NL" sz="1200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fir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l-NL" sz="1200" i="1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Abies</a:t>
                      </a:r>
                      <a:r>
                        <a:rPr lang="nl-NL" sz="1200" i="1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 alba 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Europe</a:t>
                      </a:r>
                      <a:endParaRPr kumimoji="0" lang="nl-NL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4,60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6961050"/>
                  </a:ext>
                </a:extLst>
              </a:tr>
            </a:tbl>
          </a:graphicData>
        </a:graphic>
      </p:graphicFrame>
      <p:sp>
        <p:nvSpPr>
          <p:cNvPr id="8" name="Tekstvak 7">
            <a:extLst>
              <a:ext uri="{FF2B5EF4-FFF2-40B4-BE49-F238E27FC236}">
                <a16:creationId xmlns:a16="http://schemas.microsoft.com/office/drawing/2014/main" id="{F288D6B7-03B6-4E23-AE32-9218CD99C72A}"/>
              </a:ext>
            </a:extLst>
          </p:cNvPr>
          <p:cNvSpPr txBox="1"/>
          <p:nvPr/>
        </p:nvSpPr>
        <p:spPr>
          <a:xfrm>
            <a:off x="10175132" y="418289"/>
            <a:ext cx="17607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Amount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daylight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seedlings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saplings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need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establishing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EF2B311B-ED06-48A8-9C49-19471B7C5F90}"/>
              </a:ext>
            </a:extLst>
          </p:cNvPr>
          <p:cNvSpPr txBox="1"/>
          <p:nvPr/>
        </p:nvSpPr>
        <p:spPr>
          <a:xfrm>
            <a:off x="10175132" y="4071320"/>
            <a:ext cx="17607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Niinemets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, Ü. and F. Valladares (2006). "Tolerance to shade, drought, and waterlogging of temperate Northern Hemisphere trees and shrubs." </a:t>
            </a: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Ecological Monographs </a:t>
            </a:r>
            <a:r>
              <a:rPr kumimoji="0" lang="en-US" sz="1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76</a:t>
            </a: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(4): 521-547.</a:t>
            </a: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018719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56C63A7D-801F-4B5B-922D-FEACBD183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9944" y="1274324"/>
            <a:ext cx="9888279" cy="466927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EB8D00"/>
                </a:solidFill>
              </a:rPr>
              <a:t>Poorly structured unmixed forests with a translucent canopy Forests with regularly recurring disturbances (clear-cutting, </a:t>
            </a:r>
            <a:r>
              <a:rPr lang="nl-NL" sz="3200" b="1" i="0" u="none" strike="noStrike" baseline="0" dirty="0" err="1">
                <a:solidFill>
                  <a:srgbClr val="EB8D00"/>
                </a:solidFill>
              </a:rPr>
              <a:t>coppicing</a:t>
            </a:r>
            <a:r>
              <a:rPr lang="nl-NL" sz="3200" b="1" i="0" u="none" strike="noStrike" baseline="0" dirty="0">
                <a:solidFill>
                  <a:srgbClr val="EB8D00"/>
                </a:solidFill>
              </a:rPr>
              <a:t>, </a:t>
            </a:r>
            <a:r>
              <a:rPr lang="nl-NL" sz="3200" b="1" i="0" u="none" strike="noStrike" baseline="0" dirty="0" err="1">
                <a:solidFill>
                  <a:srgbClr val="EB8D00"/>
                </a:solidFill>
              </a:rPr>
              <a:t>flooding</a:t>
            </a:r>
            <a:r>
              <a:rPr lang="nl-NL" sz="3200" b="1" i="0" u="none" strike="noStrike" baseline="0" dirty="0">
                <a:solidFill>
                  <a:srgbClr val="EB8D00"/>
                </a:solidFill>
              </a:rPr>
              <a:t>, </a:t>
            </a:r>
            <a:r>
              <a:rPr lang="en-US" sz="3200" b="1" dirty="0">
                <a:solidFill>
                  <a:srgbClr val="EB8D00"/>
                </a:solidFill>
              </a:rPr>
              <a:t>storm, extreme drought, …)</a:t>
            </a:r>
          </a:p>
          <a:p>
            <a:pPr marL="0" indent="0">
              <a:buNone/>
            </a:pPr>
            <a:endParaRPr lang="en-US" sz="3200" b="1" dirty="0">
              <a:solidFill>
                <a:srgbClr val="EB8D00"/>
              </a:solidFill>
            </a:endParaRPr>
          </a:p>
          <a:p>
            <a:pPr marL="0" indent="0">
              <a:buNone/>
            </a:pPr>
            <a:r>
              <a:rPr lang="en-US" sz="3200" b="1" dirty="0">
                <a:solidFill>
                  <a:srgbClr val="7F3D3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Pine and oak monocultures; (former) plantations.</a:t>
            </a:r>
          </a:p>
          <a:p>
            <a:pPr marL="0" indent="0">
              <a:buNone/>
            </a:pPr>
            <a:endParaRPr lang="en-US" sz="3200" b="1" dirty="0">
              <a:solidFill>
                <a:srgbClr val="00998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3200" b="1" dirty="0">
                <a:solidFill>
                  <a:srgbClr val="EB8D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Forests recovering from overexploitation and deforestation. </a:t>
            </a:r>
          </a:p>
          <a:p>
            <a:pPr marL="0" indent="0">
              <a:buNone/>
            </a:pPr>
            <a:endParaRPr lang="en-US" sz="3200" b="1" dirty="0">
              <a:solidFill>
                <a:srgbClr val="7F3D3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3200" b="1" dirty="0">
                <a:solidFill>
                  <a:srgbClr val="7F3D3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3900" b="1" dirty="0">
                <a:solidFill>
                  <a:srgbClr val="00998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Far-from-nature forests</a:t>
            </a:r>
            <a:endParaRPr lang="en-GB" sz="3900" b="1" dirty="0">
              <a:solidFill>
                <a:srgbClr val="00998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F3F8ACFA-8ED9-4DEB-AE2D-5ADC056AC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943" y="209484"/>
            <a:ext cx="9888279" cy="909198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What</a:t>
            </a: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r>
              <a:rPr kumimoji="0" lang="nl-NL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forests</a:t>
            </a: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are </a:t>
            </a:r>
            <a:r>
              <a:rPr kumimoji="0" lang="nl-NL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invasible</a:t>
            </a:r>
            <a:r>
              <a:rPr lang="en-GB" sz="4400" b="1" dirty="0">
                <a:solidFill>
                  <a:srgbClr val="00998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nl-NL" sz="4400" b="1" i="0" u="none" strike="noStrike" kern="1200" cap="none" spc="0" normalizeH="0" baseline="0" noProof="0" dirty="0">
              <a:ln>
                <a:noFill/>
              </a:ln>
              <a:solidFill>
                <a:srgbClr val="009982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C50FAE8E-CC2C-4264-BBC1-487C65D4D354}"/>
              </a:ext>
            </a:extLst>
          </p:cNvPr>
          <p:cNvSpPr txBox="1"/>
          <p:nvPr/>
        </p:nvSpPr>
        <p:spPr>
          <a:xfrm>
            <a:off x="2049294" y="6265453"/>
            <a:ext cx="80934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i="1" dirty="0"/>
              <a:t>Nyssen, B., et al. (2018). "Spätblühende Traubenkirsche: </a:t>
            </a:r>
            <a:r>
              <a:rPr lang="de-DE" sz="1400" i="1" dirty="0" err="1"/>
              <a:t>Waldpest</a:t>
            </a:r>
            <a:r>
              <a:rPr lang="de-DE" sz="1400" i="1" dirty="0"/>
              <a:t> oder </a:t>
            </a:r>
            <a:r>
              <a:rPr lang="de-DE" sz="1400" i="1" dirty="0" err="1"/>
              <a:t>Waldbaum</a:t>
            </a:r>
            <a:r>
              <a:rPr lang="de-DE" sz="1400" i="1" dirty="0"/>
              <a:t>, je nach Waldbaukontext. " </a:t>
            </a:r>
            <a:r>
              <a:rPr lang="de-DE" sz="1400" i="1" u="sng" dirty="0"/>
              <a:t>Schweizerische Zeitschrift </a:t>
            </a:r>
            <a:r>
              <a:rPr lang="de-DE" sz="1400" i="1" u="sng" dirty="0" err="1"/>
              <a:t>fur</a:t>
            </a:r>
            <a:r>
              <a:rPr lang="de-DE" sz="1400" i="1" u="sng" dirty="0"/>
              <a:t> Forstwesen </a:t>
            </a:r>
            <a:r>
              <a:rPr lang="de-DE" sz="1400" b="1" i="1" u="sng" dirty="0"/>
              <a:t>169</a:t>
            </a:r>
            <a:r>
              <a:rPr lang="de-DE" sz="1400" b="0" i="1" u="sng" dirty="0"/>
              <a:t>(2): 93-101.</a:t>
            </a:r>
            <a:endParaRPr lang="nl-NL" sz="1400" i="1" dirty="0"/>
          </a:p>
        </p:txBody>
      </p:sp>
    </p:spTree>
    <p:extLst>
      <p:ext uri="{BB962C8B-B14F-4D97-AF65-F5344CB8AC3E}">
        <p14:creationId xmlns:p14="http://schemas.microsoft.com/office/powerpoint/2010/main" val="9324592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F3F8ACFA-8ED9-4DEB-AE2D-5ADC056AC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824" y="0"/>
            <a:ext cx="9888279" cy="909198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What</a:t>
            </a: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r>
              <a:rPr kumimoji="0" lang="nl-NL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forests</a:t>
            </a: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are </a:t>
            </a:r>
            <a:r>
              <a:rPr kumimoji="0" lang="nl-NL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invadeable</a:t>
            </a:r>
            <a:r>
              <a:rPr lang="en-GB" sz="4400" b="1" dirty="0">
                <a:solidFill>
                  <a:srgbClr val="00998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nl-NL" sz="4400" b="1" i="0" u="none" strike="noStrike" kern="1200" cap="none" spc="0" normalizeH="0" baseline="0" noProof="0" dirty="0">
              <a:ln>
                <a:noFill/>
              </a:ln>
              <a:solidFill>
                <a:srgbClr val="009982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C3C806C0-68C2-4B5F-AF35-F6C84DB5B8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6"/>
          <a:stretch>
            <a:fillRect/>
          </a:stretch>
        </p:blipFill>
        <p:spPr>
          <a:xfrm>
            <a:off x="2303720" y="1295842"/>
            <a:ext cx="9888279" cy="5562157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1EA1D128-82DE-4ABF-B810-62F212D074FE}"/>
              </a:ext>
            </a:extLst>
          </p:cNvPr>
          <p:cNvSpPr txBox="1"/>
          <p:nvPr/>
        </p:nvSpPr>
        <p:spPr>
          <a:xfrm>
            <a:off x="413424" y="1295842"/>
            <a:ext cx="134971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b="1" dirty="0" err="1">
                <a:solidFill>
                  <a:srgbClr val="EB8D00"/>
                </a:solidFill>
              </a:rPr>
              <a:t>Former</a:t>
            </a:r>
            <a:r>
              <a:rPr lang="nl-NL" b="1" dirty="0">
                <a:solidFill>
                  <a:srgbClr val="EB8D00"/>
                </a:solidFill>
              </a:rPr>
              <a:t> </a:t>
            </a:r>
            <a:r>
              <a:rPr lang="nl-NL" b="1" dirty="0" err="1">
                <a:solidFill>
                  <a:srgbClr val="EB8D00"/>
                </a:solidFill>
              </a:rPr>
              <a:t>plantation</a:t>
            </a:r>
            <a:r>
              <a:rPr lang="nl-NL" b="1" dirty="0">
                <a:solidFill>
                  <a:srgbClr val="EB8D00"/>
                </a:solidFill>
              </a:rPr>
              <a:t> </a:t>
            </a:r>
            <a:r>
              <a:rPr lang="nl-NL" b="1" dirty="0" err="1">
                <a:solidFill>
                  <a:srgbClr val="EB8D00"/>
                </a:solidFill>
              </a:rPr>
              <a:t>pine</a:t>
            </a:r>
            <a:r>
              <a:rPr lang="nl-NL" b="1" dirty="0">
                <a:solidFill>
                  <a:srgbClr val="EB8D00"/>
                </a:solidFill>
              </a:rPr>
              <a:t> </a:t>
            </a:r>
            <a:r>
              <a:rPr lang="nl-NL" b="1" dirty="0" err="1">
                <a:solidFill>
                  <a:srgbClr val="EB8D00"/>
                </a:solidFill>
              </a:rPr>
              <a:t>forest</a:t>
            </a:r>
            <a:r>
              <a:rPr lang="nl-NL" b="1" dirty="0">
                <a:solidFill>
                  <a:srgbClr val="EB8D00"/>
                </a:solidFill>
              </a:rPr>
              <a:t> in </a:t>
            </a:r>
            <a:r>
              <a:rPr lang="nl-NL" b="1" dirty="0" err="1">
                <a:solidFill>
                  <a:srgbClr val="EB8D00"/>
                </a:solidFill>
              </a:rPr>
              <a:t>the</a:t>
            </a:r>
            <a:r>
              <a:rPr lang="nl-NL" b="1" dirty="0">
                <a:solidFill>
                  <a:srgbClr val="EB8D00"/>
                </a:solidFill>
              </a:rPr>
              <a:t> Netherlands</a:t>
            </a:r>
          </a:p>
        </p:txBody>
      </p:sp>
    </p:spTree>
    <p:extLst>
      <p:ext uri="{BB962C8B-B14F-4D97-AF65-F5344CB8AC3E}">
        <p14:creationId xmlns:p14="http://schemas.microsoft.com/office/powerpoint/2010/main" val="7217605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F3F8ACFA-8ED9-4DEB-AE2D-5ADC056AC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943" y="209484"/>
            <a:ext cx="9888279" cy="909198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What</a:t>
            </a: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r>
              <a:rPr kumimoji="0" lang="nl-NL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forests</a:t>
            </a: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are </a:t>
            </a:r>
            <a:r>
              <a:rPr kumimoji="0" lang="nl-NL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invadeable</a:t>
            </a:r>
            <a:r>
              <a:rPr lang="en-GB" sz="4400" b="1" dirty="0">
                <a:solidFill>
                  <a:srgbClr val="00998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nl-NL" sz="4400" b="1" i="0" u="none" strike="noStrike" kern="1200" cap="none" spc="0" normalizeH="0" baseline="0" noProof="0" dirty="0">
              <a:ln>
                <a:noFill/>
              </a:ln>
              <a:solidFill>
                <a:srgbClr val="009982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6" name="AutoShape 6" descr="Parco Naturale della Valle del Ticino: un autentico paradiso incontaminato  [GALLERY]">
            <a:extLst>
              <a:ext uri="{FF2B5EF4-FFF2-40B4-BE49-F238E27FC236}">
                <a16:creationId xmlns:a16="http://schemas.microsoft.com/office/drawing/2014/main" id="{C6B90DBC-6425-41F8-8304-E31ED506BD0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564221" y="509567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034" name="Picture 10" descr="Parco Naturale della Valle del Ticino: un autentico paradiso incontaminato  [GALLERY]">
            <a:extLst>
              <a:ext uri="{FF2B5EF4-FFF2-40B4-BE49-F238E27FC236}">
                <a16:creationId xmlns:a16="http://schemas.microsoft.com/office/drawing/2014/main" id="{3A04D99A-83AB-4708-A1E8-5966B5CDD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151" y="1371600"/>
            <a:ext cx="73152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EBB6BC3C-751B-4536-8833-B18532744D91}"/>
              </a:ext>
            </a:extLst>
          </p:cNvPr>
          <p:cNvSpPr txBox="1"/>
          <p:nvPr/>
        </p:nvSpPr>
        <p:spPr>
          <a:xfrm>
            <a:off x="9811665" y="3853706"/>
            <a:ext cx="220508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 err="1"/>
              <a:t>Terwei</a:t>
            </a:r>
            <a:r>
              <a:rPr lang="en-US" sz="1400" i="1" dirty="0"/>
              <a:t>, A., et al. (2013). "Which are the factors controlling tree seedling establishment in North Italian floodplain forests invaded by non-native tree species?" </a:t>
            </a:r>
            <a:r>
              <a:rPr lang="en-US" sz="1400" i="1" u="sng" dirty="0"/>
              <a:t>Forest ecology and management </a:t>
            </a:r>
            <a:r>
              <a:rPr lang="en-US" sz="1400" b="1" i="1" u="sng" dirty="0"/>
              <a:t>304</a:t>
            </a:r>
            <a:r>
              <a:rPr lang="en-US" sz="1400" b="0" i="1" u="sng" dirty="0"/>
              <a:t>: 192-203.</a:t>
            </a:r>
            <a:endParaRPr lang="nl-NL" sz="1400" i="1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11F77967-0509-42A1-92C4-C8C6D2684FA5}"/>
              </a:ext>
            </a:extLst>
          </p:cNvPr>
          <p:cNvSpPr txBox="1"/>
          <p:nvPr/>
        </p:nvSpPr>
        <p:spPr>
          <a:xfrm>
            <a:off x="272374" y="1371600"/>
            <a:ext cx="170234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b="1" dirty="0" err="1">
                <a:solidFill>
                  <a:srgbClr val="EB8D00"/>
                </a:solidFill>
              </a:rPr>
              <a:t>Recovering</a:t>
            </a:r>
            <a:r>
              <a:rPr lang="nl-NL" b="1" dirty="0">
                <a:solidFill>
                  <a:srgbClr val="EB8D00"/>
                </a:solidFill>
              </a:rPr>
              <a:t> </a:t>
            </a:r>
            <a:r>
              <a:rPr lang="nl-NL" b="1" dirty="0" err="1">
                <a:solidFill>
                  <a:srgbClr val="EB8D00"/>
                </a:solidFill>
              </a:rPr>
              <a:t>forest</a:t>
            </a:r>
            <a:r>
              <a:rPr lang="nl-NL" b="1" dirty="0">
                <a:solidFill>
                  <a:srgbClr val="EB8D00"/>
                </a:solidFill>
              </a:rPr>
              <a:t> in </a:t>
            </a:r>
            <a:r>
              <a:rPr lang="nl-NL" b="1" dirty="0" err="1">
                <a:solidFill>
                  <a:srgbClr val="EB8D00"/>
                </a:solidFill>
              </a:rPr>
              <a:t>the</a:t>
            </a:r>
            <a:r>
              <a:rPr lang="nl-NL" b="1" dirty="0">
                <a:solidFill>
                  <a:srgbClr val="EB8D00"/>
                </a:solidFill>
              </a:rPr>
              <a:t> </a:t>
            </a:r>
            <a:r>
              <a:rPr lang="nl-NL" b="1" dirty="0" err="1">
                <a:solidFill>
                  <a:srgbClr val="EB8D00"/>
                </a:solidFill>
              </a:rPr>
              <a:t>Valle</a:t>
            </a:r>
            <a:r>
              <a:rPr lang="nl-NL" b="1" dirty="0">
                <a:solidFill>
                  <a:srgbClr val="EB8D00"/>
                </a:solidFill>
              </a:rPr>
              <a:t> del </a:t>
            </a:r>
            <a:r>
              <a:rPr lang="nl-NL" b="1" dirty="0" err="1">
                <a:solidFill>
                  <a:srgbClr val="EB8D00"/>
                </a:solidFill>
              </a:rPr>
              <a:t>Ticino</a:t>
            </a:r>
            <a:endParaRPr lang="nl-NL" b="1" dirty="0">
              <a:solidFill>
                <a:srgbClr val="EB8D00"/>
              </a:solidFill>
            </a:endParaRPr>
          </a:p>
        </p:txBody>
      </p:sp>
      <p:pic>
        <p:nvPicPr>
          <p:cNvPr id="3" name="Tijdelijke aanduiding voor inhoud 2">
            <a:extLst>
              <a:ext uri="{FF2B5EF4-FFF2-40B4-BE49-F238E27FC236}">
                <a16:creationId xmlns:a16="http://schemas.microsoft.com/office/drawing/2014/main" id="{E5375437-9599-475E-89AB-2EB9549016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-1206564" y="0"/>
            <a:ext cx="14866373" cy="6858000"/>
          </a:xfrm>
        </p:spPr>
      </p:pic>
    </p:spTree>
    <p:extLst>
      <p:ext uri="{BB962C8B-B14F-4D97-AF65-F5344CB8AC3E}">
        <p14:creationId xmlns:p14="http://schemas.microsoft.com/office/powerpoint/2010/main" val="4160721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ndertitel 2">
            <a:extLst>
              <a:ext uri="{FF2B5EF4-FFF2-40B4-BE49-F238E27FC236}">
                <a16:creationId xmlns:a16="http://schemas.microsoft.com/office/drawing/2014/main" id="{8234C2E9-EA22-493D-853C-42A3226E5425}"/>
              </a:ext>
            </a:extLst>
          </p:cNvPr>
          <p:cNvSpPr txBox="1">
            <a:spLocks/>
          </p:cNvSpPr>
          <p:nvPr/>
        </p:nvSpPr>
        <p:spPr>
          <a:xfrm>
            <a:off x="1663431" y="1459150"/>
            <a:ext cx="9976120" cy="439939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>
                <a:solidFill>
                  <a:srgbClr val="009982"/>
                </a:solidFill>
              </a:rPr>
              <a:t>Preventing dominance </a:t>
            </a:r>
          </a:p>
          <a:p>
            <a:pPr marL="0" indent="0" algn="ctr">
              <a:buNone/>
            </a:pPr>
            <a:r>
              <a:rPr lang="en-US" sz="3200" b="1" dirty="0">
                <a:solidFill>
                  <a:srgbClr val="009982"/>
                </a:solidFill>
              </a:rPr>
              <a:t>of invasive alien species by </a:t>
            </a:r>
          </a:p>
          <a:p>
            <a:pPr marL="0" indent="0" algn="ctr">
              <a:buNone/>
            </a:pPr>
            <a:r>
              <a:rPr lang="nl-NL" sz="3200" b="1" dirty="0" err="1">
                <a:solidFill>
                  <a:srgbClr val="EB8D00"/>
                </a:solidFill>
              </a:rPr>
              <a:t>strengthening</a:t>
            </a:r>
            <a:r>
              <a:rPr lang="nl-NL" sz="3200" b="1" dirty="0">
                <a:solidFill>
                  <a:srgbClr val="EB8D00"/>
                </a:solidFill>
              </a:rPr>
              <a:t> </a:t>
            </a:r>
            <a:r>
              <a:rPr lang="nl-NL" sz="3200" b="1" dirty="0" err="1">
                <a:solidFill>
                  <a:srgbClr val="EB8D00"/>
                </a:solidFill>
              </a:rPr>
              <a:t>the</a:t>
            </a:r>
            <a:r>
              <a:rPr lang="nl-NL" sz="3200" b="1" dirty="0">
                <a:solidFill>
                  <a:srgbClr val="EB8D00"/>
                </a:solidFill>
              </a:rPr>
              <a:t> </a:t>
            </a:r>
            <a:r>
              <a:rPr lang="nl-NL" sz="3200" b="1" dirty="0" err="1">
                <a:solidFill>
                  <a:srgbClr val="EB8D00"/>
                </a:solidFill>
              </a:rPr>
              <a:t>resilience</a:t>
            </a:r>
            <a:r>
              <a:rPr lang="en-US" sz="3200" b="1" dirty="0">
                <a:solidFill>
                  <a:srgbClr val="009982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en-US" sz="3200" b="1" dirty="0">
                <a:solidFill>
                  <a:srgbClr val="009982"/>
                </a:solidFill>
              </a:rPr>
              <a:t>of forest and nature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approach of the Ecosystem Resilience Approach (ERA) is to restore and manage forests to prevent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invasive tree species to become invasive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3200" b="1" i="0" u="none" strike="noStrike" kern="1200" cap="none" spc="0" normalizeH="0" baseline="0" noProof="0" dirty="0">
              <a:ln>
                <a:noFill/>
              </a:ln>
              <a:solidFill>
                <a:srgbClr val="00998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6879069F-0D69-4BFA-B1C6-8836983D82EF}"/>
              </a:ext>
            </a:extLst>
          </p:cNvPr>
          <p:cNvSpPr txBox="1">
            <a:spLocks/>
          </p:cNvSpPr>
          <p:nvPr/>
        </p:nvSpPr>
        <p:spPr>
          <a:xfrm>
            <a:off x="1818167" y="9525"/>
            <a:ext cx="9821383" cy="11906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Ecosystem</a:t>
            </a:r>
            <a:r>
              <a:rPr kumimoji="0" lang="nl-NL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r>
              <a:rPr kumimoji="0" lang="nl-NL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Resilience</a:t>
            </a:r>
            <a:r>
              <a:rPr kumimoji="0" lang="nl-NL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Approach ERA</a:t>
            </a:r>
          </a:p>
        </p:txBody>
      </p:sp>
    </p:spTree>
    <p:extLst>
      <p:ext uri="{BB962C8B-B14F-4D97-AF65-F5344CB8AC3E}">
        <p14:creationId xmlns:p14="http://schemas.microsoft.com/office/powerpoint/2010/main" val="4996354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56C63A7D-801F-4B5B-922D-FEACBD183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9944" y="1536971"/>
            <a:ext cx="9888279" cy="4406630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l-NL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Ecological</a:t>
            </a:r>
            <a:r>
              <a:rPr lang="nl-NL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resilience</a:t>
            </a:r>
            <a:r>
              <a:rPr lang="nl-NL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ability of a (forest) ecosystem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absorb disturbances, and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reorganise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itself during changes, while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maintaining functions, structure, identity and feedbacks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 necessarily with the same species composition.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GB" sz="3200" b="1" dirty="0">
              <a:solidFill>
                <a:srgbClr val="00998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F3F8ACFA-8ED9-4DEB-AE2D-5ADC056AC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944" y="365126"/>
            <a:ext cx="9888279" cy="909198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Ecosysten</a:t>
            </a: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RESILIENCE Approach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1B2FF5A5-A12A-4AEC-89A7-6D9D49337714}"/>
              </a:ext>
            </a:extLst>
          </p:cNvPr>
          <p:cNvSpPr txBox="1"/>
          <p:nvPr/>
        </p:nvSpPr>
        <p:spPr>
          <a:xfrm>
            <a:off x="2482985" y="6144753"/>
            <a:ext cx="72260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eaLnBrk="1" hangingPunct="1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en-US" sz="1400" i="1" dirty="0" err="1"/>
              <a:t>Folke</a:t>
            </a:r>
            <a:r>
              <a:rPr lang="en-US" sz="1400" i="1" dirty="0"/>
              <a:t>, C., et al. (2004). "Regime shifts, resilience, and biodiversity in ecosystem management." </a:t>
            </a:r>
            <a:r>
              <a:rPr lang="en-US" sz="1400" i="1" u="sng" dirty="0"/>
              <a:t>Annual Review of Ecology, Evolution, and Systematics: 557-581.</a:t>
            </a:r>
            <a:endParaRPr lang="en-US" altLang="en-US" sz="1400" i="1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0843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56C63A7D-801F-4B5B-922D-FEACBD183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9944" y="1536970"/>
            <a:ext cx="10071069" cy="4679003"/>
          </a:xfrm>
        </p:spPr>
        <p:txBody>
          <a:bodyPr>
            <a:normAutofit fontScale="92500" lnSpcReduction="10000"/>
          </a:bodyPr>
          <a:lstStyle/>
          <a:p>
            <a:pPr marL="360000" lvl="1" indent="0">
              <a:buNone/>
            </a:pPr>
            <a:r>
              <a:rPr lang="en-US" sz="2800" dirty="0">
                <a:solidFill>
                  <a:srgbClr val="EB8D00"/>
                </a:solidFill>
              </a:rPr>
              <a:t>Forests have a high resilience.</a:t>
            </a:r>
          </a:p>
          <a:p>
            <a:pPr marL="360000" lvl="1" indent="0">
              <a:buNone/>
            </a:pPr>
            <a:r>
              <a:rPr lang="en-US" sz="2800" dirty="0">
                <a:solidFill>
                  <a:srgbClr val="EB8D00"/>
                </a:solidFill>
              </a:rPr>
              <a:t>	But this does not always lead back to the same forest type.</a:t>
            </a:r>
          </a:p>
          <a:p>
            <a:pPr marL="360000" lvl="1" indent="0">
              <a:buNone/>
            </a:pPr>
            <a:r>
              <a:rPr lang="en-US" sz="2800" dirty="0">
                <a:solidFill>
                  <a:srgbClr val="7F3D3F"/>
                </a:solidFill>
              </a:rPr>
              <a:t>Resilience on several levels:</a:t>
            </a:r>
          </a:p>
          <a:p>
            <a:pPr marL="817200" lvl="1" indent="-457200"/>
            <a:r>
              <a:rPr lang="en-US" sz="2800" dirty="0">
                <a:solidFill>
                  <a:srgbClr val="7F3D3F"/>
                </a:solidFill>
              </a:rPr>
              <a:t>Individual </a:t>
            </a:r>
            <a:r>
              <a:rPr lang="en-US" sz="2800" b="1" dirty="0">
                <a:solidFill>
                  <a:srgbClr val="7F3D3F"/>
                </a:solidFill>
              </a:rPr>
              <a:t>persistence</a:t>
            </a:r>
            <a:r>
              <a:rPr lang="en-US" sz="2800" dirty="0">
                <a:solidFill>
                  <a:srgbClr val="7F3D3F"/>
                </a:solidFill>
              </a:rPr>
              <a:t>: resistance to stress, disturbance and competition.</a:t>
            </a:r>
          </a:p>
          <a:p>
            <a:pPr marL="817200" lvl="1" indent="-457200"/>
            <a:r>
              <a:rPr lang="en-US" sz="2800" b="1" dirty="0">
                <a:solidFill>
                  <a:srgbClr val="7F3D3F"/>
                </a:solidFill>
              </a:rPr>
              <a:t>Recovery</a:t>
            </a:r>
            <a:r>
              <a:rPr lang="en-US" sz="2800" dirty="0">
                <a:solidFill>
                  <a:srgbClr val="7F3D3F"/>
                </a:solidFill>
              </a:rPr>
              <a:t> of the population: establishment of new individuals.</a:t>
            </a:r>
          </a:p>
          <a:p>
            <a:pPr marL="817200" lvl="1" indent="-457200"/>
            <a:r>
              <a:rPr lang="en-US" sz="2800" b="1" dirty="0">
                <a:solidFill>
                  <a:srgbClr val="7F3D3F"/>
                </a:solidFill>
              </a:rPr>
              <a:t>Transformation</a:t>
            </a:r>
            <a:r>
              <a:rPr lang="en-US" sz="2800" dirty="0">
                <a:solidFill>
                  <a:srgbClr val="7F3D3F"/>
                </a:solidFill>
              </a:rPr>
              <a:t> of the ecosystem (</a:t>
            </a:r>
            <a:r>
              <a:rPr lang="en-US" sz="2800" b="1" dirty="0">
                <a:solidFill>
                  <a:srgbClr val="7F3D3F"/>
                </a:solidFill>
              </a:rPr>
              <a:t>Adaptation</a:t>
            </a:r>
            <a:r>
              <a:rPr lang="en-US" sz="2800" dirty="0">
                <a:solidFill>
                  <a:srgbClr val="7F3D3F"/>
                </a:solidFill>
              </a:rPr>
              <a:t>)</a:t>
            </a:r>
          </a:p>
          <a:p>
            <a:pPr marL="360000" lvl="1" indent="0">
              <a:buNone/>
            </a:pPr>
            <a:endParaRPr lang="en-US" sz="2800" b="1" dirty="0"/>
          </a:p>
          <a:p>
            <a:pPr marL="360000" lvl="1" indent="0">
              <a:buNone/>
            </a:pPr>
            <a:r>
              <a:rPr lang="en-US" sz="2800" b="1" dirty="0">
                <a:solidFill>
                  <a:srgbClr val="EB8D00"/>
                </a:solidFill>
              </a:rPr>
              <a:t>Persistence</a:t>
            </a:r>
            <a:r>
              <a:rPr lang="en-US" sz="2800" dirty="0">
                <a:solidFill>
                  <a:srgbClr val="EB8D00"/>
                </a:solidFill>
              </a:rPr>
              <a:t> and </a:t>
            </a:r>
            <a:r>
              <a:rPr lang="en-US" sz="2800" b="1" dirty="0">
                <a:solidFill>
                  <a:srgbClr val="EB8D00"/>
                </a:solidFill>
              </a:rPr>
              <a:t>recovery</a:t>
            </a:r>
            <a:r>
              <a:rPr lang="en-US" sz="2800" dirty="0">
                <a:solidFill>
                  <a:srgbClr val="EB8D00"/>
                </a:solidFill>
              </a:rPr>
              <a:t> lead to maintenance of the composition of the ecosystem (more or less!).</a:t>
            </a:r>
          </a:p>
          <a:p>
            <a:pPr marL="360000" lvl="1" indent="0">
              <a:buNone/>
            </a:pPr>
            <a:endParaRPr lang="en-US" sz="2800" dirty="0"/>
          </a:p>
          <a:p>
            <a:pPr marL="360000" lvl="1" indent="0">
              <a:buNone/>
            </a:pPr>
            <a:r>
              <a:rPr lang="en-US" sz="2800" dirty="0">
                <a:solidFill>
                  <a:srgbClr val="009982"/>
                </a:solidFill>
              </a:rPr>
              <a:t>Adaptation results in a new ecosystem. Desired or undesired.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GB" sz="3200" b="1" dirty="0">
              <a:solidFill>
                <a:srgbClr val="00998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F3F8ACFA-8ED9-4DEB-AE2D-5ADC056AC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944" y="365126"/>
            <a:ext cx="9888279" cy="909198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Forest</a:t>
            </a: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r>
              <a:rPr kumimoji="0" lang="nl-NL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Resilience</a:t>
            </a: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r>
              <a:rPr kumimoji="0" lang="nl-NL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mechanisms</a:t>
            </a:r>
            <a:endParaRPr kumimoji="0" lang="nl-NL" sz="4400" b="1" i="0" u="none" strike="noStrike" kern="1200" cap="none" spc="0" normalizeH="0" baseline="0" noProof="0" dirty="0">
              <a:ln>
                <a:noFill/>
              </a:ln>
              <a:solidFill>
                <a:srgbClr val="009982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F20ED3A-8329-4E37-9FC9-9DE13D65140C}"/>
              </a:ext>
            </a:extLst>
          </p:cNvPr>
          <p:cNvSpPr txBox="1"/>
          <p:nvPr/>
        </p:nvSpPr>
        <p:spPr>
          <a:xfrm>
            <a:off x="2452992" y="6420487"/>
            <a:ext cx="77140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eaLnBrk="1" hangingPunct="1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en-US" alt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Falk, D. A., et al. (2022). "Mechanisms of forest resilience." </a:t>
            </a:r>
            <a:r>
              <a:rPr lang="en-US" altLang="en-US" sz="1400" i="1" u="sng" dirty="0">
                <a:latin typeface="Calibri" panose="020F0502020204030204" pitchFamily="34" charset="0"/>
                <a:cs typeface="Calibri" panose="020F0502020204030204" pitchFamily="34" charset="0"/>
              </a:rPr>
              <a:t>Forest ecology and management </a:t>
            </a:r>
            <a:r>
              <a:rPr lang="en-US" altLang="en-US" sz="1400" b="1" i="1" u="sng" dirty="0">
                <a:latin typeface="Calibri" panose="020F0502020204030204" pitchFamily="34" charset="0"/>
                <a:cs typeface="Calibri" panose="020F0502020204030204" pitchFamily="34" charset="0"/>
              </a:rPr>
              <a:t>512.</a:t>
            </a:r>
            <a:endParaRPr lang="en-US" altLang="en-US" sz="1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2706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F3F8ACFA-8ED9-4DEB-AE2D-5ADC056AC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944" y="365126"/>
            <a:ext cx="9888279" cy="909198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Forest</a:t>
            </a: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r>
              <a:rPr kumimoji="0" lang="nl-NL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Resilience</a:t>
            </a: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r>
              <a:rPr kumimoji="0" lang="nl-NL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mechanisms</a:t>
            </a:r>
            <a:endParaRPr kumimoji="0" lang="nl-NL" sz="4400" b="1" i="0" u="none" strike="noStrike" kern="1200" cap="none" spc="0" normalizeH="0" baseline="0" noProof="0" dirty="0">
              <a:ln>
                <a:noFill/>
              </a:ln>
              <a:solidFill>
                <a:srgbClr val="009982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4C340F0A-B1EE-40B0-BB90-A63ECC9A06AA}"/>
              </a:ext>
            </a:extLst>
          </p:cNvPr>
          <p:cNvSpPr txBox="1"/>
          <p:nvPr/>
        </p:nvSpPr>
        <p:spPr>
          <a:xfrm>
            <a:off x="2452992" y="6420487"/>
            <a:ext cx="77140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eaLnBrk="1" hangingPunct="1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en-US" alt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Falk, D. A., et al. (2022). "Mechanisms of forest resilience." </a:t>
            </a:r>
            <a:r>
              <a:rPr lang="en-US" altLang="en-US" sz="1400" i="1" u="sng" dirty="0">
                <a:latin typeface="Calibri" panose="020F0502020204030204" pitchFamily="34" charset="0"/>
                <a:cs typeface="Calibri" panose="020F0502020204030204" pitchFamily="34" charset="0"/>
              </a:rPr>
              <a:t>Forest ecology and management </a:t>
            </a:r>
            <a:r>
              <a:rPr lang="en-US" altLang="en-US" sz="1400" b="1" i="1" u="sng" dirty="0">
                <a:latin typeface="Calibri" panose="020F0502020204030204" pitchFamily="34" charset="0"/>
                <a:cs typeface="Calibri" panose="020F0502020204030204" pitchFamily="34" charset="0"/>
              </a:rPr>
              <a:t>512.</a:t>
            </a:r>
            <a:endParaRPr lang="en-US" altLang="en-US" sz="1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7CDA744-03D0-4394-AABF-AC0ED7B082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A48CFBE-37D2-4EAA-A8BA-9C80B03A10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70593"/>
            <a:ext cx="9098710" cy="442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51411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56C63A7D-801F-4B5B-922D-FEACBD183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9944" y="1629046"/>
            <a:ext cx="9888279" cy="486382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sz="3200" b="1" dirty="0">
                <a:solidFill>
                  <a:srgbClr val="EB8D00"/>
                </a:solidFill>
              </a:rPr>
              <a:t>Persistence</a:t>
            </a:r>
          </a:p>
          <a:p>
            <a:r>
              <a:rPr lang="en-US" sz="3200" b="1" dirty="0">
                <a:solidFill>
                  <a:srgbClr val="EB8D00"/>
                </a:solidFill>
              </a:rPr>
              <a:t>competition in time:</a:t>
            </a:r>
          </a:p>
          <a:p>
            <a:pPr lvl="1"/>
            <a:r>
              <a:rPr lang="en-US" sz="2800" b="1" dirty="0">
                <a:solidFill>
                  <a:srgbClr val="EB8D00"/>
                </a:solidFill>
              </a:rPr>
              <a:t>invasive tree species (pioneers) are usually short-lived</a:t>
            </a:r>
          </a:p>
          <a:p>
            <a:pPr lvl="1"/>
            <a:r>
              <a:rPr lang="en-US" sz="2800" b="1" dirty="0">
                <a:solidFill>
                  <a:srgbClr val="EB8D00"/>
                </a:solidFill>
              </a:rPr>
              <a:t>oak, pine, linden, ... live for centuries (normally!)</a:t>
            </a:r>
          </a:p>
          <a:p>
            <a:pPr marL="0" indent="0">
              <a:buNone/>
            </a:pPr>
            <a:r>
              <a:rPr lang="en-GB" sz="3200" b="1" dirty="0">
                <a:solidFill>
                  <a:srgbClr val="7F3D3F"/>
                </a:solidFill>
              </a:rPr>
              <a:t>Recovery</a:t>
            </a:r>
          </a:p>
          <a:p>
            <a:r>
              <a:rPr lang="en-US" sz="3200" b="1" dirty="0">
                <a:solidFill>
                  <a:srgbClr val="7F3D3F"/>
                </a:solidFill>
              </a:rPr>
              <a:t>Rejuvenation of tree species after disturbance (seed dispersal, root sprouts, light requirements, growth rate)</a:t>
            </a:r>
          </a:p>
          <a:p>
            <a:r>
              <a:rPr lang="en-US" sz="3200" b="1" dirty="0">
                <a:solidFill>
                  <a:srgbClr val="7F3D3F"/>
                </a:solidFill>
              </a:rPr>
              <a:t>Rejuvenation under invasive tree species (presence of seed, shade tolerance)</a:t>
            </a:r>
            <a:endParaRPr lang="en-GB" sz="3200" b="1" dirty="0">
              <a:solidFill>
                <a:srgbClr val="7F3D3F"/>
              </a:solidFill>
            </a:endParaRPr>
          </a:p>
          <a:p>
            <a:pPr marL="0" indent="0">
              <a:buNone/>
            </a:pPr>
            <a:r>
              <a:rPr lang="en-GB" sz="3200" b="1" dirty="0">
                <a:solidFill>
                  <a:srgbClr val="009982"/>
                </a:solidFill>
              </a:rPr>
              <a:t>Transformation</a:t>
            </a:r>
          </a:p>
          <a:p>
            <a:r>
              <a:rPr lang="en-GB" sz="3200" b="1" dirty="0">
                <a:solidFill>
                  <a:srgbClr val="009982"/>
                </a:solidFill>
              </a:rPr>
              <a:t>Closer to nature forest management (preserve forest climate)</a:t>
            </a:r>
          </a:p>
          <a:p>
            <a:r>
              <a:rPr lang="en-GB" sz="3200" b="1" dirty="0">
                <a:solidFill>
                  <a:srgbClr val="009982"/>
                </a:solidFill>
              </a:rPr>
              <a:t>Forest-goals adapted to new situation (</a:t>
            </a:r>
            <a:r>
              <a:rPr lang="en-US" sz="3200" b="1" dirty="0">
                <a:solidFill>
                  <a:srgbClr val="009982"/>
                </a:solidFill>
              </a:rPr>
              <a:t>N2000 habitats are annoyingly static)</a:t>
            </a:r>
            <a:endParaRPr lang="en-GB" sz="3200" b="1" dirty="0">
              <a:solidFill>
                <a:srgbClr val="009982"/>
              </a:solidFill>
            </a:endParaRPr>
          </a:p>
          <a:p>
            <a:r>
              <a:rPr lang="en-GB" sz="3200" b="1" dirty="0">
                <a:solidFill>
                  <a:srgbClr val="009982"/>
                </a:solidFill>
              </a:rPr>
              <a:t>Presence of tree species </a:t>
            </a:r>
            <a:r>
              <a:rPr lang="en-US" sz="2800" b="1" dirty="0">
                <a:solidFill>
                  <a:srgbClr val="009982"/>
                </a:solidFill>
              </a:rPr>
              <a:t>that can cope with the disturbance:</a:t>
            </a:r>
          </a:p>
          <a:p>
            <a:pPr lvl="1"/>
            <a:r>
              <a:rPr lang="en-US" b="1" dirty="0">
                <a:solidFill>
                  <a:srgbClr val="009982"/>
                </a:solidFill>
              </a:rPr>
              <a:t>invasive tree species</a:t>
            </a:r>
            <a:endParaRPr lang="en-GB" sz="2000" b="1" dirty="0">
              <a:solidFill>
                <a:srgbClr val="009982"/>
              </a:solidFill>
            </a:endParaRPr>
          </a:p>
          <a:p>
            <a:pPr lvl="1"/>
            <a:r>
              <a:rPr lang="en-GB" sz="2400" b="1" dirty="0">
                <a:solidFill>
                  <a:srgbClr val="009982"/>
                </a:solidFill>
              </a:rPr>
              <a:t>climate change</a:t>
            </a:r>
          </a:p>
          <a:p>
            <a:pPr marL="0" indent="0">
              <a:buNone/>
            </a:pPr>
            <a:endParaRPr lang="en-GB" sz="3200" b="1" dirty="0">
              <a:solidFill>
                <a:srgbClr val="EB8D00"/>
              </a:solidFill>
            </a:endParaRPr>
          </a:p>
          <a:p>
            <a:endParaRPr lang="en-GB" sz="3200" b="1" dirty="0">
              <a:solidFill>
                <a:srgbClr val="EB8D00"/>
              </a:solidFill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GB" sz="3200" b="1" dirty="0">
              <a:solidFill>
                <a:srgbClr val="00998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F3F8ACFA-8ED9-4DEB-AE2D-5ADC056AC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944" y="365126"/>
            <a:ext cx="9888279" cy="909198"/>
          </a:xfrm>
        </p:spPr>
        <p:txBody>
          <a:bodyPr>
            <a:normAutofit fontScale="9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Forest</a:t>
            </a: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r>
              <a:rPr kumimoji="0" lang="nl-NL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resilience</a:t>
            </a: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r>
              <a:rPr kumimoji="0" lang="nl-NL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mechanisms</a:t>
            </a: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r>
              <a:rPr kumimoji="0" lang="nl-NL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that</a:t>
            </a: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r>
              <a:rPr kumimoji="0" lang="nl-NL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prevent</a:t>
            </a: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i</a:t>
            </a:r>
            <a:r>
              <a:rPr lang="en-GB" sz="4400" b="1" dirty="0" err="1">
                <a:solidFill>
                  <a:srgbClr val="00998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nvasive</a:t>
            </a:r>
            <a:r>
              <a:rPr lang="en-GB" sz="4400" b="1" dirty="0">
                <a:solidFill>
                  <a:srgbClr val="00998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tree species from being invasive </a:t>
            </a:r>
            <a:endParaRPr kumimoji="0" lang="nl-NL" sz="4400" b="1" i="0" u="none" strike="noStrike" kern="1200" cap="none" spc="0" normalizeH="0" baseline="0" noProof="0" dirty="0">
              <a:ln>
                <a:noFill/>
              </a:ln>
              <a:solidFill>
                <a:srgbClr val="009982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237599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ndertitel 2">
            <a:extLst>
              <a:ext uri="{FF2B5EF4-FFF2-40B4-BE49-F238E27FC236}">
                <a16:creationId xmlns:a16="http://schemas.microsoft.com/office/drawing/2014/main" id="{8234C2E9-EA22-493D-853C-42A3226E5425}"/>
              </a:ext>
            </a:extLst>
          </p:cNvPr>
          <p:cNvSpPr txBox="1">
            <a:spLocks/>
          </p:cNvSpPr>
          <p:nvPr/>
        </p:nvSpPr>
        <p:spPr>
          <a:xfrm>
            <a:off x="1663430" y="1391056"/>
            <a:ext cx="9976120" cy="5243208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US" sz="4800" b="1" dirty="0">
                <a:latin typeface="Calibri (Hoofdtekst)"/>
              </a:rPr>
              <a:t>Influence</a:t>
            </a:r>
            <a:r>
              <a:rPr lang="en-US" sz="4800" b="1" i="0" u="none" strike="noStrike" baseline="0" dirty="0">
                <a:latin typeface="Calibri (Hoofdtekst)"/>
              </a:rPr>
              <a:t> forest structure and composition: </a:t>
            </a:r>
            <a:r>
              <a:rPr lang="nl-NL" sz="4800" b="1" i="0" u="none" strike="noStrike" baseline="0" dirty="0">
                <a:latin typeface="Calibri (Hoofdtekst)"/>
              </a:rPr>
              <a:t> </a:t>
            </a:r>
          </a:p>
          <a:p>
            <a:r>
              <a:rPr lang="en-GB" sz="4800" dirty="0">
                <a:effectLst/>
                <a:latin typeface="Calibri (Hoofdtekst)"/>
                <a:ea typeface="Calibri" panose="020F0502020204030204" pitchFamily="34" charset="0"/>
                <a:cs typeface="Calibri" panose="020F0502020204030204" pitchFamily="34" charset="0"/>
              </a:rPr>
              <a:t>species composition: trees &amp; </a:t>
            </a:r>
            <a:r>
              <a:rPr lang="en-GB" sz="4800" dirty="0" err="1">
                <a:effectLst/>
                <a:latin typeface="Calibri (Hoofdtekst)"/>
                <a:ea typeface="Calibri" panose="020F0502020204030204" pitchFamily="34" charset="0"/>
                <a:cs typeface="Calibri" panose="020F0502020204030204" pitchFamily="34" charset="0"/>
              </a:rPr>
              <a:t>schrubs</a:t>
            </a:r>
            <a:r>
              <a:rPr lang="en-GB" sz="4800" dirty="0">
                <a:effectLst/>
                <a:latin typeface="Calibri (Hoofdtekst)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4800" dirty="0" err="1">
                <a:effectLst/>
                <a:latin typeface="Calibri (Hoofdtekst)"/>
                <a:ea typeface="Calibri" panose="020F0502020204030204" pitchFamily="34" charset="0"/>
                <a:cs typeface="Calibri" panose="020F0502020204030204" pitchFamily="34" charset="0"/>
              </a:rPr>
              <a:t>herblayer</a:t>
            </a:r>
            <a:r>
              <a:rPr lang="en-GB" sz="4800" dirty="0">
                <a:effectLst/>
                <a:latin typeface="Calibri (Hoofdtekst)"/>
                <a:ea typeface="Calibri" panose="020F0502020204030204" pitchFamily="34" charset="0"/>
                <a:cs typeface="Calibri" panose="020F0502020204030204" pitchFamily="34" charset="0"/>
              </a:rPr>
              <a:t>, (soil)fauna, … </a:t>
            </a:r>
          </a:p>
          <a:p>
            <a:r>
              <a:rPr lang="en-GB" sz="4800" dirty="0">
                <a:effectLst/>
                <a:latin typeface="Calibri (Hoofdtekst)"/>
                <a:ea typeface="Calibri" panose="020F0502020204030204" pitchFamily="34" charset="0"/>
                <a:cs typeface="Calibri" panose="020F0502020204030204" pitchFamily="34" charset="0"/>
              </a:rPr>
              <a:t>soil development</a:t>
            </a:r>
          </a:p>
          <a:p>
            <a:r>
              <a:rPr lang="en-GB" sz="4800" dirty="0">
                <a:latin typeface="Calibri (Hoofdtekst)"/>
                <a:ea typeface="Calibri" panose="020F0502020204030204" pitchFamily="34" charset="0"/>
                <a:cs typeface="Calibri" panose="020F0502020204030204" pitchFamily="34" charset="0"/>
              </a:rPr>
              <a:t>forest succession</a:t>
            </a:r>
            <a:endParaRPr lang="en-GB" sz="4800" dirty="0">
              <a:effectLst/>
              <a:latin typeface="Calibri (Hoofdtekst)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sz="4800" b="1" dirty="0">
                <a:effectLst/>
                <a:latin typeface="Calibri (Hoofdtekst)"/>
                <a:ea typeface="Calibri" panose="020F0502020204030204" pitchFamily="34" charset="0"/>
                <a:cs typeface="Calibri" panose="020F0502020204030204" pitchFamily="34" charset="0"/>
              </a:rPr>
              <a:t>Disturb the desired forestry goals: </a:t>
            </a:r>
            <a:r>
              <a:rPr lang="en-GB" sz="4800" dirty="0">
                <a:effectLst/>
                <a:latin typeface="Calibri (Hoofdtekst)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GB" sz="4800" dirty="0">
                <a:latin typeface="Calibri (Hoofdtekst)"/>
                <a:ea typeface="Calibri" panose="020F0502020204030204" pitchFamily="34" charset="0"/>
                <a:cs typeface="Calibri" panose="020F0502020204030204" pitchFamily="34" charset="0"/>
              </a:rPr>
              <a:t>biodiversity </a:t>
            </a:r>
          </a:p>
          <a:p>
            <a:r>
              <a:rPr lang="en-GB" sz="4800" dirty="0">
                <a:latin typeface="Calibri (Hoofdtekst)"/>
                <a:ea typeface="Calibri" panose="020F0502020204030204" pitchFamily="34" charset="0"/>
                <a:cs typeface="Calibri" panose="020F0502020204030204" pitchFamily="34" charset="0"/>
              </a:rPr>
              <a:t>N2000 goals </a:t>
            </a:r>
          </a:p>
          <a:p>
            <a:r>
              <a:rPr lang="en-GB" sz="4800" dirty="0">
                <a:effectLst/>
                <a:latin typeface="Calibri (Hoofdtekst)"/>
                <a:ea typeface="Calibri" panose="020F0502020204030204" pitchFamily="34" charset="0"/>
                <a:cs typeface="Calibri" panose="020F0502020204030204" pitchFamily="34" charset="0"/>
              </a:rPr>
              <a:t>wood production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l-NL" sz="4800" b="1" dirty="0" err="1">
                <a:latin typeface="Calibri (Hoofdtekst)"/>
              </a:rPr>
              <a:t>Forest</a:t>
            </a:r>
            <a:r>
              <a:rPr lang="nl-NL" sz="4800" b="1" dirty="0">
                <a:latin typeface="Calibri (Hoofdtekst)"/>
              </a:rPr>
              <a:t> </a:t>
            </a:r>
            <a:r>
              <a:rPr lang="nl-NL" sz="4800" b="1" dirty="0" err="1">
                <a:latin typeface="Calibri (Hoofdtekst)"/>
              </a:rPr>
              <a:t>succession</a:t>
            </a:r>
            <a:r>
              <a:rPr lang="nl-NL" sz="4800" b="1" dirty="0">
                <a:latin typeface="Calibri (Hoofdtekst)"/>
              </a:rPr>
              <a:t> </a:t>
            </a:r>
            <a:r>
              <a:rPr lang="en-US" sz="4800" b="1" i="0" u="none" strike="noStrike" baseline="0" dirty="0">
                <a:latin typeface="Calibri (Hoofdtekst)"/>
              </a:rPr>
              <a:t>in semi-natural habitats</a:t>
            </a:r>
            <a:r>
              <a:rPr lang="en-US" sz="4800" b="0" i="0" u="none" strike="noStrike" baseline="0" dirty="0">
                <a:latin typeface="Calibri (Hoofdtekst)"/>
              </a:rPr>
              <a:t>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800" b="0" i="0" u="none" strike="noStrike" baseline="0" dirty="0">
                <a:latin typeface="Calibri (Hoofdtekst)"/>
              </a:rPr>
              <a:t>grasslands, dunes, wetlands, open forests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4800" dirty="0">
                <a:effectLst/>
                <a:latin typeface="Calibri (Hoofdtekst)"/>
                <a:ea typeface="Calibri" panose="020F0502020204030204" pitchFamily="34" charset="0"/>
                <a:cs typeface="Calibri" panose="020F0502020204030204" pitchFamily="34" charset="0"/>
              </a:rPr>
              <a:t>When introducing new tree species, </a:t>
            </a:r>
            <a:r>
              <a:rPr lang="en-GB" sz="4800" b="1" dirty="0">
                <a:effectLst/>
                <a:latin typeface="Calibri (Hoofdtekst)"/>
                <a:ea typeface="Calibri" panose="020F0502020204030204" pitchFamily="34" charset="0"/>
                <a:cs typeface="Calibri" panose="020F0502020204030204" pitchFamily="34" charset="0"/>
              </a:rPr>
              <a:t>risk </a:t>
            </a:r>
            <a:r>
              <a:rPr lang="en-GB" sz="4800" b="1" dirty="0" err="1">
                <a:effectLst/>
                <a:latin typeface="Calibri (Hoofdtekst)"/>
                <a:ea typeface="Calibri" panose="020F0502020204030204" pitchFamily="34" charset="0"/>
                <a:cs typeface="Calibri" panose="020F0502020204030204" pitchFamily="34" charset="0"/>
              </a:rPr>
              <a:t>assesment</a:t>
            </a:r>
            <a:r>
              <a:rPr lang="en-GB" sz="4800" b="1" dirty="0">
                <a:effectLst/>
                <a:latin typeface="Calibri (Hoofdtekst)"/>
                <a:ea typeface="Calibri" panose="020F0502020204030204" pitchFamily="34" charset="0"/>
                <a:cs typeface="Calibri" panose="020F0502020204030204" pitchFamily="34" charset="0"/>
              </a:rPr>
              <a:t> is important</a:t>
            </a:r>
            <a:r>
              <a:rPr lang="en-GB" sz="4800" dirty="0">
                <a:effectLst/>
                <a:latin typeface="Calibri (Hoofdtekst)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l"/>
            <a:r>
              <a:rPr lang="en-US" sz="4800" b="0" i="0" u="none" strike="noStrike" baseline="0" dirty="0">
                <a:latin typeface="ArnoPro-Regular"/>
              </a:rPr>
              <a:t>case-by-case </a:t>
            </a:r>
          </a:p>
          <a:p>
            <a:pPr algn="l"/>
            <a:r>
              <a:rPr lang="en-US" sz="4800" b="0" i="0" u="none" strike="noStrike" baseline="0" dirty="0">
                <a:latin typeface="ArnoPro-Regular"/>
              </a:rPr>
              <a:t>site-by-site </a:t>
            </a:r>
          </a:p>
          <a:p>
            <a:pPr algn="l"/>
            <a:r>
              <a:rPr lang="en-US" sz="4800" b="0" i="0" u="none" strike="noStrike" baseline="0" dirty="0">
                <a:latin typeface="ArnoPro-Regular"/>
              </a:rPr>
              <a:t>goal-by-goal</a:t>
            </a:r>
            <a:endParaRPr lang="en-GB" sz="7200" b="1" dirty="0">
              <a:solidFill>
                <a:srgbClr val="00998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6879069F-0D69-4BFA-B1C6-8836983D82EF}"/>
              </a:ext>
            </a:extLst>
          </p:cNvPr>
          <p:cNvSpPr txBox="1">
            <a:spLocks/>
          </p:cNvSpPr>
          <p:nvPr/>
        </p:nvSpPr>
        <p:spPr>
          <a:xfrm>
            <a:off x="1818167" y="9525"/>
            <a:ext cx="9821383" cy="11906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Invasive</a:t>
            </a:r>
            <a:r>
              <a:rPr kumimoji="0" lang="nl-NL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tree species, </a:t>
            </a:r>
            <a:r>
              <a:rPr kumimoji="0" lang="nl-NL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the</a:t>
            </a:r>
            <a:r>
              <a:rPr kumimoji="0" lang="nl-NL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r>
              <a:rPr kumimoji="0" lang="nl-NL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problem</a:t>
            </a:r>
            <a:endParaRPr kumimoji="0" lang="nl-NL" sz="4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043E9BA6-5CE1-4F07-82EE-67F00DD594AC}"/>
              </a:ext>
            </a:extLst>
          </p:cNvPr>
          <p:cNvSpPr txBox="1"/>
          <p:nvPr/>
        </p:nvSpPr>
        <p:spPr>
          <a:xfrm>
            <a:off x="9186153" y="1449423"/>
            <a:ext cx="3005847" cy="42934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300" i="1" dirty="0" err="1"/>
              <a:t>Campagnaro</a:t>
            </a:r>
            <a:r>
              <a:rPr lang="nl-NL" sz="1300" i="1" dirty="0"/>
              <a:t>, T., et al. (2018). "Five major </a:t>
            </a:r>
            <a:r>
              <a:rPr lang="nl-NL" sz="1300" i="1" dirty="0" err="1"/>
              <a:t>invasive</a:t>
            </a:r>
            <a:r>
              <a:rPr lang="nl-NL" sz="1300" i="1" dirty="0"/>
              <a:t> alien tree species in European Union </a:t>
            </a:r>
            <a:r>
              <a:rPr lang="nl-NL" sz="1300" i="1" dirty="0" err="1"/>
              <a:t>forest</a:t>
            </a:r>
            <a:r>
              <a:rPr lang="nl-NL" sz="1300" i="1" dirty="0"/>
              <a:t> habitat types of </a:t>
            </a:r>
            <a:r>
              <a:rPr lang="nl-NL" sz="1300" i="1" dirty="0" err="1"/>
              <a:t>the</a:t>
            </a:r>
            <a:r>
              <a:rPr lang="nl-NL" sz="1300" i="1" dirty="0"/>
              <a:t> Alpine </a:t>
            </a:r>
            <a:r>
              <a:rPr lang="nl-NL" sz="1300" i="1" dirty="0" err="1"/>
              <a:t>and</a:t>
            </a:r>
            <a:r>
              <a:rPr lang="nl-NL" sz="1300" i="1" dirty="0"/>
              <a:t> </a:t>
            </a:r>
            <a:r>
              <a:rPr lang="nl-NL" sz="1300" i="1" dirty="0" err="1"/>
              <a:t>Continental</a:t>
            </a:r>
            <a:r>
              <a:rPr lang="nl-NL" sz="1300" i="1" dirty="0"/>
              <a:t> </a:t>
            </a:r>
            <a:r>
              <a:rPr lang="nl-NL" sz="1300" i="1" dirty="0" err="1"/>
              <a:t>biogeographical</a:t>
            </a:r>
            <a:r>
              <a:rPr lang="nl-NL" sz="1300" i="1" dirty="0"/>
              <a:t> </a:t>
            </a:r>
            <a:r>
              <a:rPr lang="nl-NL" sz="1300" i="1" dirty="0" err="1"/>
              <a:t>regions</a:t>
            </a:r>
            <a:r>
              <a:rPr lang="nl-NL" sz="1300" i="1" dirty="0"/>
              <a:t>." </a:t>
            </a:r>
            <a:r>
              <a:rPr lang="nl-NL" sz="1300" i="1" u="sng" dirty="0"/>
              <a:t>Journal </a:t>
            </a:r>
            <a:r>
              <a:rPr lang="nl-NL" sz="1300" i="1" u="sng" dirty="0" err="1"/>
              <a:t>for</a:t>
            </a:r>
            <a:r>
              <a:rPr lang="nl-NL" sz="1300" i="1" u="sng" dirty="0"/>
              <a:t> Nature </a:t>
            </a:r>
            <a:r>
              <a:rPr lang="nl-NL" sz="1300" i="1" u="sng" dirty="0" err="1"/>
              <a:t>Conservation</a:t>
            </a:r>
            <a:r>
              <a:rPr lang="nl-NL" sz="1300" i="1" u="sng" dirty="0"/>
              <a:t> </a:t>
            </a:r>
            <a:r>
              <a:rPr lang="nl-NL" sz="1300" b="1" i="1" u="sng" dirty="0"/>
              <a:t>43</a:t>
            </a:r>
            <a:r>
              <a:rPr lang="nl-NL" sz="1300" b="0" i="1" u="sng" dirty="0"/>
              <a:t>: 227-238.</a:t>
            </a:r>
          </a:p>
          <a:p>
            <a:endParaRPr lang="nl-NL" sz="1300" b="0" i="1" u="sng" dirty="0"/>
          </a:p>
          <a:p>
            <a:r>
              <a:rPr lang="en-US" sz="1300" i="1" dirty="0"/>
              <a:t>Pötzelsberger, E., et al. (2020). "Growing Non-native Trees in European Forests Brings Benefits and Opportunities but Also Has Its Risks and Limits." </a:t>
            </a:r>
            <a:r>
              <a:rPr lang="en-US" sz="1300" i="1" u="sng" dirty="0"/>
              <a:t>Current Forestry Reports: 1-15.</a:t>
            </a:r>
          </a:p>
          <a:p>
            <a:endParaRPr lang="en-US" sz="1300" i="1" u="sng" dirty="0"/>
          </a:p>
          <a:p>
            <a:r>
              <a:rPr lang="en-US" sz="1300" i="1" dirty="0" err="1"/>
              <a:t>Bindewald</a:t>
            </a:r>
            <a:r>
              <a:rPr lang="en-US" sz="1300" i="1" dirty="0"/>
              <a:t>, A., et al. (2021). "Site‐specific risk assessment enables trade‐off analysis of non‐native tree species in European forests." </a:t>
            </a:r>
            <a:r>
              <a:rPr lang="en-US" sz="1300" i="1" u="sng" dirty="0"/>
              <a:t>Ecology and evolution.</a:t>
            </a:r>
          </a:p>
          <a:p>
            <a:endParaRPr lang="en-US" sz="1300" i="1" u="sng" dirty="0"/>
          </a:p>
          <a:p>
            <a:r>
              <a:rPr lang="en-US" sz="1300" i="1" dirty="0" err="1"/>
              <a:t>Marinšek</a:t>
            </a:r>
            <a:r>
              <a:rPr lang="en-US" sz="1300" i="1" dirty="0"/>
              <a:t>, A., et al. (2022). </a:t>
            </a:r>
            <a:r>
              <a:rPr lang="en-US" sz="1300" i="1" u="sng" dirty="0"/>
              <a:t>Management of non-native tree species in forests of Alpine </a:t>
            </a:r>
            <a:r>
              <a:rPr lang="nl-NL" sz="1300" i="1" u="sng" dirty="0" err="1"/>
              <a:t>space</a:t>
            </a:r>
            <a:r>
              <a:rPr lang="nl-NL" sz="1300" i="1" u="sng" dirty="0"/>
              <a:t>. Vienna, Austria, BFW.</a:t>
            </a:r>
          </a:p>
        </p:txBody>
      </p:sp>
    </p:spTree>
    <p:extLst>
      <p:ext uri="{BB962C8B-B14F-4D97-AF65-F5344CB8AC3E}">
        <p14:creationId xmlns:p14="http://schemas.microsoft.com/office/powerpoint/2010/main" val="33096025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56C63A7D-801F-4B5B-922D-FEACBD183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9944" y="1536971"/>
            <a:ext cx="9888279" cy="4406630"/>
          </a:xfrm>
        </p:spPr>
        <p:txBody>
          <a:bodyPr>
            <a:normAutofit fontScale="92500" lnSpcReduction="10000"/>
          </a:bodyPr>
          <a:lstStyle/>
          <a:p>
            <a:r>
              <a:rPr lang="en-US" sz="3200" b="1" dirty="0">
                <a:solidFill>
                  <a:srgbClr val="EB8D00"/>
                </a:solidFill>
              </a:rPr>
              <a:t>Relatively dry forests on sandy soils.</a:t>
            </a:r>
          </a:p>
          <a:p>
            <a:r>
              <a:rPr lang="en-US" sz="3200" b="1" dirty="0">
                <a:solidFill>
                  <a:srgbClr val="7F3D3F"/>
                </a:solidFill>
              </a:rPr>
              <a:t>Drought intensified by climate change.</a:t>
            </a:r>
          </a:p>
          <a:p>
            <a:r>
              <a:rPr lang="en-US" sz="3200" b="1" dirty="0">
                <a:solidFill>
                  <a:srgbClr val="009982"/>
                </a:solidFill>
              </a:rPr>
              <a:t>Birch disappeared from the forest 10 to 20 years ago</a:t>
            </a:r>
          </a:p>
          <a:p>
            <a:r>
              <a:rPr lang="en-US" sz="3200" b="1" dirty="0">
                <a:solidFill>
                  <a:srgbClr val="7F3D3F"/>
                </a:solidFill>
              </a:rPr>
              <a:t>The dominating Scots pine dies massively by </a:t>
            </a:r>
            <a:r>
              <a:rPr lang="en-US" sz="3200" b="1" i="1" dirty="0" err="1">
                <a:solidFill>
                  <a:srgbClr val="7F3D3F"/>
                </a:solidFill>
              </a:rPr>
              <a:t>Sphaeropsis</a:t>
            </a:r>
            <a:r>
              <a:rPr lang="en-US" sz="3200" b="1" i="1" dirty="0">
                <a:solidFill>
                  <a:srgbClr val="7F3D3F"/>
                </a:solidFill>
              </a:rPr>
              <a:t> </a:t>
            </a:r>
            <a:r>
              <a:rPr lang="en-US" sz="3200" b="1" i="1" dirty="0" err="1">
                <a:solidFill>
                  <a:srgbClr val="7F3D3F"/>
                </a:solidFill>
              </a:rPr>
              <a:t>sapinea</a:t>
            </a:r>
            <a:r>
              <a:rPr lang="en-US" sz="3200" b="1" i="1" dirty="0">
                <a:solidFill>
                  <a:srgbClr val="7F3D3F"/>
                </a:solidFill>
              </a:rPr>
              <a:t> </a:t>
            </a:r>
            <a:r>
              <a:rPr lang="en-US" sz="3200" b="1" dirty="0">
                <a:solidFill>
                  <a:srgbClr val="7F3D3F"/>
                </a:solidFill>
              </a:rPr>
              <a:t>/ </a:t>
            </a:r>
            <a:r>
              <a:rPr lang="en-US" sz="3200" b="1" i="1" dirty="0" err="1">
                <a:solidFill>
                  <a:srgbClr val="7F3D3F"/>
                </a:solidFill>
              </a:rPr>
              <a:t>Diplodia</a:t>
            </a:r>
            <a:r>
              <a:rPr lang="en-US" sz="3200" b="1" i="1" dirty="0">
                <a:solidFill>
                  <a:srgbClr val="7F3D3F"/>
                </a:solidFill>
              </a:rPr>
              <a:t> </a:t>
            </a:r>
            <a:r>
              <a:rPr lang="en-US" sz="3200" b="1" i="1" dirty="0" err="1">
                <a:solidFill>
                  <a:srgbClr val="7F3D3F"/>
                </a:solidFill>
              </a:rPr>
              <a:t>pinea</a:t>
            </a:r>
            <a:r>
              <a:rPr lang="en-US" sz="3200" b="1" dirty="0">
                <a:solidFill>
                  <a:srgbClr val="7F3D3F"/>
                </a:solidFill>
              </a:rPr>
              <a:t>, induced by drought</a:t>
            </a:r>
          </a:p>
          <a:p>
            <a:r>
              <a:rPr lang="en-US" sz="3200" b="1" dirty="0">
                <a:solidFill>
                  <a:srgbClr val="EB8D00"/>
                </a:solidFill>
              </a:rPr>
              <a:t>Deteriorating health of beech and oak </a:t>
            </a:r>
          </a:p>
          <a:p>
            <a:endParaRPr lang="en-US" sz="3200" b="1" dirty="0">
              <a:solidFill>
                <a:srgbClr val="EB8D00"/>
              </a:solidFill>
            </a:endParaRPr>
          </a:p>
          <a:p>
            <a:pPr marL="0" indent="0">
              <a:buNone/>
            </a:pPr>
            <a:r>
              <a:rPr lang="en-US" sz="3200" b="1" dirty="0">
                <a:solidFill>
                  <a:srgbClr val="009982"/>
                </a:solidFill>
              </a:rPr>
              <a:t>Forest develops towards dominance of black cherry, black locust and red oak</a:t>
            </a:r>
            <a:endParaRPr lang="en-GB" sz="3200" b="1" dirty="0">
              <a:solidFill>
                <a:srgbClr val="009982"/>
              </a:solidFill>
            </a:endParaRPr>
          </a:p>
          <a:p>
            <a:endParaRPr lang="en-GB" sz="3200" b="1" dirty="0">
              <a:solidFill>
                <a:srgbClr val="EB8D00"/>
              </a:solidFill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GB" sz="3200" b="1" dirty="0">
              <a:solidFill>
                <a:srgbClr val="00998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F3F8ACFA-8ED9-4DEB-AE2D-5ADC056AC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944" y="365126"/>
            <a:ext cx="9888279" cy="909198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Example: Rhine floodplain forests BW </a:t>
            </a:r>
          </a:p>
        </p:txBody>
      </p:sp>
    </p:spTree>
    <p:extLst>
      <p:ext uri="{BB962C8B-B14F-4D97-AF65-F5344CB8AC3E}">
        <p14:creationId xmlns:p14="http://schemas.microsoft.com/office/powerpoint/2010/main" val="9167577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56C63A7D-801F-4B5B-922D-FEACBD183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9944" y="1536971"/>
            <a:ext cx="9888279" cy="4406630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GB" sz="3200" b="1" dirty="0">
              <a:solidFill>
                <a:srgbClr val="00998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F3F8ACFA-8ED9-4DEB-AE2D-5ADC056AC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944" y="365126"/>
            <a:ext cx="9888279" cy="909198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Example: Rhine floodplain forests BW </a:t>
            </a:r>
          </a:p>
        </p:txBody>
      </p:sp>
      <p:pic>
        <p:nvPicPr>
          <p:cNvPr id="3" name="Afbeelding 2" descr="Afbeelding met boom, buiten, lucht, plant&#10;&#10;Automatisch gegenereerde beschrijving">
            <a:extLst>
              <a:ext uri="{FF2B5EF4-FFF2-40B4-BE49-F238E27FC236}">
                <a16:creationId xmlns:a16="http://schemas.microsoft.com/office/drawing/2014/main" id="{5D08C5F6-EFBE-4CD1-8965-92AEBA8749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562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1079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F3F8ACFA-8ED9-4DEB-AE2D-5ADC056AC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944" y="365126"/>
            <a:ext cx="9888279" cy="909198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Example: Rhine floodplain forests BW </a:t>
            </a:r>
          </a:p>
        </p:txBody>
      </p:sp>
      <p:pic>
        <p:nvPicPr>
          <p:cNvPr id="6" name="Tijdelijke aanduiding voor inhoud 5" descr="Afbeelding met boom, buiten, plant, bos&#10;&#10;Automatisch gegenereerde beschrijving">
            <a:extLst>
              <a:ext uri="{FF2B5EF4-FFF2-40B4-BE49-F238E27FC236}">
                <a16:creationId xmlns:a16="http://schemas.microsoft.com/office/drawing/2014/main" id="{B92F6BA7-B378-4036-B6B5-74F2F04663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5624286"/>
          </a:xfrm>
        </p:spPr>
      </p:pic>
    </p:spTree>
    <p:extLst>
      <p:ext uri="{BB962C8B-B14F-4D97-AF65-F5344CB8AC3E}">
        <p14:creationId xmlns:p14="http://schemas.microsoft.com/office/powerpoint/2010/main" val="28844169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5722AAB7-FD04-46AA-B4FD-CABC8A75A0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8011" y="1050132"/>
            <a:ext cx="7915275" cy="4893469"/>
          </a:xfrm>
          <a:prstGeom prst="rect">
            <a:avLst/>
          </a:prstGeom>
        </p:spPr>
      </p:pic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56C63A7D-801F-4B5B-922D-FEACBD183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68091" y="1536971"/>
            <a:ext cx="2639027" cy="440663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200" b="1" dirty="0">
              <a:solidFill>
                <a:srgbClr val="EB8D00"/>
              </a:solidFill>
            </a:endParaRPr>
          </a:p>
          <a:p>
            <a:pPr marL="0" indent="0">
              <a:buNone/>
            </a:pPr>
            <a:r>
              <a:rPr lang="en-US" sz="3200" b="1" dirty="0">
                <a:solidFill>
                  <a:srgbClr val="EB8D00"/>
                </a:solidFill>
              </a:rPr>
              <a:t>No intervention</a:t>
            </a:r>
            <a:endParaRPr lang="en-GB" sz="3200" b="1" dirty="0">
              <a:solidFill>
                <a:srgbClr val="EB8D00"/>
              </a:solidFill>
            </a:endParaRPr>
          </a:p>
          <a:p>
            <a:endParaRPr lang="en-GB" sz="3200" b="1" dirty="0">
              <a:solidFill>
                <a:srgbClr val="EB8D00"/>
              </a:solidFill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GB" sz="3200" b="1" dirty="0">
              <a:solidFill>
                <a:srgbClr val="00998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3200" b="1" dirty="0">
                <a:solidFill>
                  <a:srgbClr val="00998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Strengthening resilience</a:t>
            </a:r>
            <a:endParaRPr lang="en-GB" sz="3200" b="1" dirty="0">
              <a:solidFill>
                <a:srgbClr val="00998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F3F8ACFA-8ED9-4DEB-AE2D-5ADC056AC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458" y="365126"/>
            <a:ext cx="10954765" cy="909198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Two pathways 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B691995A-7AF4-4C8C-887A-D7DBF5CB7EEE}"/>
              </a:ext>
            </a:extLst>
          </p:cNvPr>
          <p:cNvSpPr txBox="1">
            <a:spLocks/>
          </p:cNvSpPr>
          <p:nvPr/>
        </p:nvSpPr>
        <p:spPr>
          <a:xfrm>
            <a:off x="2368952" y="6229415"/>
            <a:ext cx="7284334" cy="54868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vert="horz" lIns="180000" tIns="0" rIns="180000" bIns="0" rtlCol="0" anchor="ctr" anchorCtr="0">
            <a:noAutofit/>
          </a:bodyPr>
          <a:lstStyle>
            <a:defPPr>
              <a:defRPr lang="nl-BE"/>
            </a:defPPr>
            <a:lvl1pPr marL="34290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defRPr kumimoji="0" lang="en-US" altLang="en-US" sz="16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defRPr kumimoji="0" lang="en-US" altLang="en-US" sz="1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defRPr kumimoji="0" lang="en-US" altLang="en-US"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defRPr kumimoji="0" lang="en-US" altLang="en-US"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»"/>
              <a:defRPr kumimoji="0" lang="en-US" altLang="en-US" sz="11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nl-NL" alt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Jandl</a:t>
            </a:r>
            <a:r>
              <a:rPr kumimoji="0" lang="nl-NL" alt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R., et al. (2019). "</a:t>
            </a:r>
            <a:r>
              <a:rPr kumimoji="0" lang="nl-NL" alt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Forest</a:t>
            </a:r>
            <a:r>
              <a:rPr kumimoji="0" lang="nl-NL" alt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nl-NL" alt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adaptation</a:t>
            </a:r>
            <a:r>
              <a:rPr kumimoji="0" lang="nl-NL" alt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nl-NL" alt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</a:t>
            </a:r>
            <a:r>
              <a:rPr kumimoji="0" lang="nl-NL" alt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nl-NL" alt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climate</a:t>
            </a:r>
            <a:r>
              <a:rPr kumimoji="0" lang="nl-NL" alt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change—is non-management </a:t>
            </a:r>
            <a:r>
              <a:rPr kumimoji="0" lang="nl-NL" alt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</a:t>
            </a:r>
            <a:r>
              <a:rPr kumimoji="0" lang="nl-NL" alt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option?" </a:t>
            </a:r>
            <a:r>
              <a:rPr kumimoji="0" lang="nl-NL" altLang="en-US" sz="1400" b="0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Annals</a:t>
            </a:r>
            <a:r>
              <a:rPr kumimoji="0" lang="nl-NL" altLang="en-US" sz="14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of </a:t>
            </a:r>
            <a:r>
              <a:rPr kumimoji="0" lang="nl-NL" altLang="en-US" sz="1400" b="0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Forest</a:t>
            </a:r>
            <a:r>
              <a:rPr kumimoji="0" lang="nl-NL" altLang="en-US" sz="14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nl-NL" altLang="en-US" sz="1400" b="0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Science</a:t>
            </a:r>
            <a:r>
              <a:rPr kumimoji="0" lang="nl-NL" altLang="en-US" sz="14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nl-NL" altLang="en-US" sz="14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76</a:t>
            </a:r>
            <a:r>
              <a:rPr kumimoji="0" lang="nl-NL" altLang="en-US" sz="14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(2): 1-13.</a:t>
            </a:r>
            <a:r>
              <a:rPr kumimoji="0" lang="en-US" altLang="en-US" sz="14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altLang="en-US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7278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56C63A7D-801F-4B5B-922D-FEACBD183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0537" y="1371600"/>
            <a:ext cx="10660283" cy="49559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b="1" dirty="0">
                <a:solidFill>
                  <a:srgbClr val="EB8D00"/>
                </a:solidFill>
              </a:rPr>
              <a:t>Persistence</a:t>
            </a:r>
          </a:p>
          <a:p>
            <a:r>
              <a:rPr lang="en-US" sz="2000" b="1" dirty="0">
                <a:solidFill>
                  <a:srgbClr val="EB8D00"/>
                </a:solidFill>
              </a:rPr>
              <a:t>Select and release vital young trees: </a:t>
            </a:r>
          </a:p>
          <a:p>
            <a:pPr lvl="1"/>
            <a:r>
              <a:rPr lang="en-US" sz="1600" b="1" dirty="0">
                <a:solidFill>
                  <a:srgbClr val="EB8D00"/>
                </a:solidFill>
              </a:rPr>
              <a:t>hornbeam, beech, sycamore, Norway maple (oak, pine).</a:t>
            </a:r>
          </a:p>
          <a:p>
            <a:pPr lvl="1"/>
            <a:r>
              <a:rPr lang="en-US" sz="1600" b="1" dirty="0">
                <a:solidFill>
                  <a:srgbClr val="EB8D00"/>
                </a:solidFill>
              </a:rPr>
              <a:t>Where these are absent, select vital black cherry or black locust trees and release them (forest climate)</a:t>
            </a:r>
            <a:endParaRPr lang="en-GB" sz="1600" b="1" dirty="0">
              <a:solidFill>
                <a:srgbClr val="EB8D00"/>
              </a:solidFill>
            </a:endParaRPr>
          </a:p>
          <a:p>
            <a:pPr marL="0" indent="0">
              <a:buNone/>
            </a:pPr>
            <a:r>
              <a:rPr lang="en-GB" sz="2000" b="1" dirty="0">
                <a:solidFill>
                  <a:srgbClr val="7F3D3F"/>
                </a:solidFill>
              </a:rPr>
              <a:t>Recovery</a:t>
            </a:r>
          </a:p>
          <a:p>
            <a:r>
              <a:rPr lang="en-US" sz="2000" b="1" dirty="0">
                <a:solidFill>
                  <a:srgbClr val="7F3D3F"/>
                </a:solidFill>
              </a:rPr>
              <a:t>Stimulate natural rejuvenation (browsing is a problem)</a:t>
            </a:r>
          </a:p>
          <a:p>
            <a:r>
              <a:rPr lang="en-US" sz="2000" b="1" dirty="0">
                <a:solidFill>
                  <a:srgbClr val="7F3D3F"/>
                </a:solidFill>
              </a:rPr>
              <a:t>Underplant black cherry and black locust with oak, beech, hornbeam and maples (where rejuvenation is absent)</a:t>
            </a:r>
            <a:endParaRPr lang="en-GB" sz="2000" b="1" dirty="0">
              <a:solidFill>
                <a:srgbClr val="7F3D3F"/>
              </a:solidFill>
            </a:endParaRPr>
          </a:p>
          <a:p>
            <a:pPr marL="0" indent="0">
              <a:buNone/>
            </a:pPr>
            <a:r>
              <a:rPr lang="en-GB" sz="2000" b="1" dirty="0">
                <a:solidFill>
                  <a:srgbClr val="009982"/>
                </a:solidFill>
              </a:rPr>
              <a:t>Transformation</a:t>
            </a:r>
          </a:p>
          <a:p>
            <a:r>
              <a:rPr lang="en-GB" sz="2000" b="1" dirty="0">
                <a:solidFill>
                  <a:srgbClr val="009982"/>
                </a:solidFill>
              </a:rPr>
              <a:t>Closer to nature forest management (preserve forest climate)</a:t>
            </a:r>
          </a:p>
          <a:p>
            <a:pPr algn="l"/>
            <a:r>
              <a:rPr lang="en-GB" sz="2000" b="1" dirty="0">
                <a:solidFill>
                  <a:srgbClr val="009982"/>
                </a:solidFill>
              </a:rPr>
              <a:t>Adapt forest-goals to new situation (partly </a:t>
            </a:r>
            <a:r>
              <a:rPr lang="nl-NL" sz="2000" b="1" i="0" u="none" strike="noStrike" baseline="0" dirty="0" err="1">
                <a:solidFill>
                  <a:srgbClr val="009982"/>
                </a:solidFill>
              </a:rPr>
              <a:t>Weißmoos-Kiefernwaldes</a:t>
            </a:r>
            <a:r>
              <a:rPr lang="nl-NL" sz="2000" b="1" i="0" u="none" strike="noStrike" baseline="0" dirty="0">
                <a:solidFill>
                  <a:srgbClr val="009982"/>
                </a:solidFill>
              </a:rPr>
              <a:t> (</a:t>
            </a:r>
            <a:r>
              <a:rPr lang="nl-NL" sz="2000" b="1" i="1" u="none" strike="noStrike" baseline="0" dirty="0" err="1">
                <a:solidFill>
                  <a:srgbClr val="009982"/>
                </a:solidFill>
              </a:rPr>
              <a:t>Leucobryo-Pinetum</a:t>
            </a:r>
            <a:r>
              <a:rPr lang="nl-NL" sz="2000" b="1" i="0" u="none" strike="noStrike" baseline="0" dirty="0">
                <a:solidFill>
                  <a:srgbClr val="009982"/>
                </a:solidFill>
              </a:rPr>
              <a:t>)</a:t>
            </a:r>
            <a:r>
              <a:rPr lang="en-US" sz="2000" b="1" dirty="0">
                <a:solidFill>
                  <a:srgbClr val="009982"/>
                </a:solidFill>
              </a:rPr>
              <a:t>)</a:t>
            </a:r>
            <a:endParaRPr lang="en-GB" sz="2000" b="1" dirty="0">
              <a:solidFill>
                <a:srgbClr val="009982"/>
              </a:solidFill>
            </a:endParaRPr>
          </a:p>
          <a:p>
            <a:r>
              <a:rPr lang="en-GB" sz="2000" b="1" dirty="0">
                <a:solidFill>
                  <a:srgbClr val="009982"/>
                </a:solidFill>
              </a:rPr>
              <a:t>Underplant with tree species adapted to (climate)change: Chestnut, </a:t>
            </a:r>
            <a:r>
              <a:rPr lang="en-GB" sz="2000" b="1" dirty="0" err="1">
                <a:solidFill>
                  <a:srgbClr val="009982"/>
                </a:solidFill>
              </a:rPr>
              <a:t>winterlinden</a:t>
            </a:r>
            <a:r>
              <a:rPr lang="en-GB" sz="2000" b="1" dirty="0">
                <a:solidFill>
                  <a:srgbClr val="009982"/>
                </a:solidFill>
              </a:rPr>
              <a:t>, </a:t>
            </a:r>
            <a:r>
              <a:rPr lang="en-GB" sz="2000" b="1" dirty="0" err="1">
                <a:solidFill>
                  <a:srgbClr val="009982"/>
                </a:solidFill>
              </a:rPr>
              <a:t>silverlinden</a:t>
            </a:r>
            <a:r>
              <a:rPr lang="en-GB" sz="2000" b="1" dirty="0">
                <a:solidFill>
                  <a:srgbClr val="009982"/>
                </a:solidFill>
              </a:rPr>
              <a:t> (</a:t>
            </a:r>
            <a:r>
              <a:rPr lang="en-GB" sz="2000" b="1" i="1" dirty="0" err="1">
                <a:solidFill>
                  <a:srgbClr val="009982"/>
                </a:solidFill>
              </a:rPr>
              <a:t>Tilia</a:t>
            </a:r>
            <a:r>
              <a:rPr lang="en-GB" sz="2000" b="1" i="1" dirty="0">
                <a:solidFill>
                  <a:srgbClr val="009982"/>
                </a:solidFill>
              </a:rPr>
              <a:t> tomentosa</a:t>
            </a:r>
            <a:r>
              <a:rPr lang="en-GB" sz="2000" b="1" dirty="0">
                <a:solidFill>
                  <a:srgbClr val="009982"/>
                </a:solidFill>
              </a:rPr>
              <a:t>), Turkish hazel (</a:t>
            </a:r>
            <a:r>
              <a:rPr lang="en-GB" sz="2000" b="1" i="1" dirty="0">
                <a:solidFill>
                  <a:srgbClr val="009982"/>
                </a:solidFill>
              </a:rPr>
              <a:t>Corylus </a:t>
            </a:r>
            <a:r>
              <a:rPr lang="en-GB" sz="2000" b="1" i="1" dirty="0" err="1">
                <a:solidFill>
                  <a:srgbClr val="009982"/>
                </a:solidFill>
              </a:rPr>
              <a:t>colurna</a:t>
            </a:r>
            <a:r>
              <a:rPr lang="en-GB" sz="2000" b="1" dirty="0">
                <a:solidFill>
                  <a:srgbClr val="009982"/>
                </a:solidFill>
              </a:rPr>
              <a:t>), oriental beech (</a:t>
            </a:r>
            <a:r>
              <a:rPr lang="en-GB" sz="2000" b="1" i="1" dirty="0">
                <a:solidFill>
                  <a:srgbClr val="009982"/>
                </a:solidFill>
              </a:rPr>
              <a:t>Fagus </a:t>
            </a:r>
            <a:r>
              <a:rPr lang="en-GB" sz="2000" b="1" i="1" dirty="0" err="1">
                <a:solidFill>
                  <a:srgbClr val="009982"/>
                </a:solidFill>
              </a:rPr>
              <a:t>arientalis</a:t>
            </a:r>
            <a:r>
              <a:rPr lang="en-GB" sz="2000" b="1" dirty="0">
                <a:solidFill>
                  <a:srgbClr val="009982"/>
                </a:solidFill>
              </a:rPr>
              <a:t>), …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F3F8ACFA-8ED9-4DEB-AE2D-5ADC056AC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944" y="365126"/>
            <a:ext cx="9888279" cy="909198"/>
          </a:xfrm>
        </p:spPr>
        <p:txBody>
          <a:bodyPr>
            <a:normAutofit fontScale="90000"/>
          </a:bodyPr>
          <a:lstStyle/>
          <a:p>
            <a:pPr algn="ctr"/>
            <a:r>
              <a:rPr kumimoji="0" lang="nl-NL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Strengtening</a:t>
            </a: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r>
              <a:rPr kumimoji="0" lang="nl-NL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resilience</a:t>
            </a: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r>
              <a:rPr kumimoji="0" lang="nl-NL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to</a:t>
            </a: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r>
              <a:rPr kumimoji="0" lang="nl-NL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prevent</a:t>
            </a: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i</a:t>
            </a:r>
            <a:r>
              <a:rPr lang="en-GB" sz="4400" b="1" dirty="0" err="1">
                <a:solidFill>
                  <a:srgbClr val="00998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nvasive</a:t>
            </a:r>
            <a:r>
              <a:rPr lang="en-GB" sz="4400" b="1" dirty="0">
                <a:solidFill>
                  <a:srgbClr val="00998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tree species from being invasive </a:t>
            </a:r>
            <a:endParaRPr lang="nl-NL" sz="4400" b="1" dirty="0">
              <a:solidFill>
                <a:srgbClr val="00998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0922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56C63A7D-801F-4B5B-922D-FEACBD183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9944" y="1824634"/>
            <a:ext cx="9888279" cy="440663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EB8D00"/>
                </a:solidFill>
              </a:rPr>
              <a:t>The more light demanding, the easier ERA </a:t>
            </a:r>
            <a:r>
              <a:rPr lang="en-GB" sz="3200" b="1" dirty="0">
                <a:solidFill>
                  <a:srgbClr val="EB8D00"/>
                </a:solidFill>
              </a:rPr>
              <a:t>: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b="1" dirty="0">
                <a:solidFill>
                  <a:srgbClr val="EB8D00"/>
                </a:solidFill>
              </a:rPr>
              <a:t>Black locust: very easy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b="1" dirty="0">
                <a:solidFill>
                  <a:srgbClr val="EB8D00"/>
                </a:solidFill>
              </a:rPr>
              <a:t>Black cherry: easy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b="1" dirty="0">
                <a:solidFill>
                  <a:srgbClr val="EB8D00"/>
                </a:solidFill>
              </a:rPr>
              <a:t>Red oak: less easy</a:t>
            </a:r>
          </a:p>
          <a:p>
            <a:pPr marL="0" indent="0">
              <a:buNone/>
            </a:pPr>
            <a:endParaRPr lang="en-GB" sz="3200" b="1" dirty="0">
              <a:solidFill>
                <a:srgbClr val="EB8D00"/>
              </a:solidFill>
            </a:endParaRPr>
          </a:p>
          <a:p>
            <a:pPr marL="0" indent="0">
              <a:buNone/>
            </a:pPr>
            <a:r>
              <a:rPr lang="en-GB" sz="3200" b="1" dirty="0">
                <a:solidFill>
                  <a:srgbClr val="7F3D3F"/>
                </a:solidFill>
              </a:rPr>
              <a:t>Main reasons:</a:t>
            </a:r>
          </a:p>
          <a:p>
            <a:r>
              <a:rPr lang="en-GB" sz="3200" b="1" dirty="0">
                <a:solidFill>
                  <a:srgbClr val="7F3D3F"/>
                </a:solidFill>
              </a:rPr>
              <a:t>Shade tolerance juveniles</a:t>
            </a:r>
          </a:p>
          <a:p>
            <a:r>
              <a:rPr lang="en-GB" sz="3200" b="1" dirty="0">
                <a:solidFill>
                  <a:srgbClr val="7F3D3F"/>
                </a:solidFill>
              </a:rPr>
              <a:t>Shade casting canopy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GB" sz="3200" b="1" dirty="0">
              <a:solidFill>
                <a:srgbClr val="00998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F3F8ACFA-8ED9-4DEB-AE2D-5ADC056AC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65126"/>
            <a:ext cx="11451265" cy="909198"/>
          </a:xfrm>
        </p:spPr>
        <p:txBody>
          <a:bodyPr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My </a:t>
            </a:r>
            <a:r>
              <a:rPr kumimoji="0" lang="nl-NL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own</a:t>
            </a: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</a:t>
            </a:r>
            <a:r>
              <a:rPr kumimoji="0" lang="nl-NL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experience</a:t>
            </a: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as </a:t>
            </a:r>
            <a:r>
              <a:rPr kumimoji="0" lang="nl-NL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forester</a:t>
            </a:r>
            <a:r>
              <a:rPr lang="en-GB" sz="4400" b="1" dirty="0">
                <a:solidFill>
                  <a:srgbClr val="009982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/ forest ecologist with </a:t>
            </a:r>
            <a:r>
              <a:rPr lang="en-GB" sz="4400" b="1" i="1" dirty="0">
                <a:solidFill>
                  <a:srgbClr val="009982"/>
                </a:solidFill>
                <a:latin typeface="+mn-lt"/>
              </a:rPr>
              <a:t>black cherry, black locust and red oak</a:t>
            </a:r>
            <a:endParaRPr kumimoji="0" lang="nl-NL" sz="4400" b="1" i="1" u="none" strike="noStrike" kern="1200" cap="none" spc="0" normalizeH="0" baseline="0" noProof="0" dirty="0">
              <a:ln>
                <a:noFill/>
              </a:ln>
              <a:solidFill>
                <a:srgbClr val="009982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A12B1C6-FFC3-4511-ABA8-4F2012E51BD2}"/>
              </a:ext>
            </a:extLst>
          </p:cNvPr>
          <p:cNvSpPr txBox="1"/>
          <p:nvPr/>
        </p:nvSpPr>
        <p:spPr>
          <a:xfrm>
            <a:off x="2327343" y="6231264"/>
            <a:ext cx="74197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i="1" dirty="0"/>
              <a:t>Nyssen, B. and J. Den </a:t>
            </a:r>
            <a:r>
              <a:rPr lang="fr-FR" sz="1400" i="1" dirty="0" err="1"/>
              <a:t>Ouden</a:t>
            </a:r>
            <a:r>
              <a:rPr lang="fr-FR" sz="1400" i="1" dirty="0"/>
              <a:t> (2021). "Quelle stratégie sylvicole pour le cerisier tardif? Mise au point d'un arbre de décision pour une espèce invasive." </a:t>
            </a:r>
            <a:r>
              <a:rPr lang="fr-FR" sz="1400" i="1" u="sng" dirty="0" err="1"/>
              <a:t>Forêt.Nature</a:t>
            </a:r>
            <a:r>
              <a:rPr lang="fr-FR" sz="1400" i="1" u="sng" dirty="0"/>
              <a:t>(158): 29-41.</a:t>
            </a:r>
            <a:endParaRPr lang="nl-NL" sz="1400" i="1" dirty="0"/>
          </a:p>
        </p:txBody>
      </p:sp>
    </p:spTree>
    <p:extLst>
      <p:ext uri="{BB962C8B-B14F-4D97-AF65-F5344CB8AC3E}">
        <p14:creationId xmlns:p14="http://schemas.microsoft.com/office/powerpoint/2010/main" val="15226227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D39D6B97-E290-44F2-BF87-B80C89B1801A}"/>
              </a:ext>
            </a:extLst>
          </p:cNvPr>
          <p:cNvGraphicFramePr>
            <a:graphicFrameLocks noGrp="1"/>
          </p:cNvGraphicFramePr>
          <p:nvPr/>
        </p:nvGraphicFramePr>
        <p:xfrm>
          <a:off x="2529191" y="26070"/>
          <a:ext cx="7305473" cy="6786404"/>
        </p:xfrm>
        <a:graphic>
          <a:graphicData uri="http://schemas.openxmlformats.org/drawingml/2006/table">
            <a:tbl>
              <a:tblPr/>
              <a:tblGrid>
                <a:gridCol w="2023578">
                  <a:extLst>
                    <a:ext uri="{9D8B030D-6E8A-4147-A177-3AD203B41FA5}">
                      <a16:colId xmlns:a16="http://schemas.microsoft.com/office/drawing/2014/main" val="2064408439"/>
                    </a:ext>
                  </a:extLst>
                </a:gridCol>
                <a:gridCol w="2207954">
                  <a:extLst>
                    <a:ext uri="{9D8B030D-6E8A-4147-A177-3AD203B41FA5}">
                      <a16:colId xmlns:a16="http://schemas.microsoft.com/office/drawing/2014/main" val="2013988177"/>
                    </a:ext>
                  </a:extLst>
                </a:gridCol>
                <a:gridCol w="1050588">
                  <a:extLst>
                    <a:ext uri="{9D8B030D-6E8A-4147-A177-3AD203B41FA5}">
                      <a16:colId xmlns:a16="http://schemas.microsoft.com/office/drawing/2014/main" val="1188857388"/>
                    </a:ext>
                  </a:extLst>
                </a:gridCol>
                <a:gridCol w="2023353">
                  <a:extLst>
                    <a:ext uri="{9D8B030D-6E8A-4147-A177-3AD203B41FA5}">
                      <a16:colId xmlns:a16="http://schemas.microsoft.com/office/drawing/2014/main" val="2499785804"/>
                    </a:ext>
                  </a:extLst>
                </a:gridCol>
              </a:tblGrid>
              <a:tr h="27548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nl-NL" sz="1400" b="1" dirty="0"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Species</a:t>
                      </a:r>
                      <a:endParaRPr lang="nl-NL" sz="14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nl-NL" sz="1400" b="1" dirty="0" err="1"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Scientific</a:t>
                      </a:r>
                      <a:r>
                        <a:rPr lang="nl-NL" sz="1400" b="1" dirty="0"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 name</a:t>
                      </a:r>
                      <a:endParaRPr lang="nl-NL" sz="14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nl-NL" sz="1400" b="1" dirty="0" err="1"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Origin</a:t>
                      </a:r>
                      <a:endParaRPr lang="nl-NL" sz="14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nl-NL" sz="1400" b="1" dirty="0"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Schade </a:t>
                      </a:r>
                      <a:r>
                        <a:rPr lang="nl-NL" sz="1400" b="1" dirty="0" err="1"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tolerance</a:t>
                      </a:r>
                      <a:r>
                        <a:rPr lang="nl-NL" sz="1400" b="1" dirty="0"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 </a:t>
                      </a:r>
                      <a:r>
                        <a:rPr lang="nl-NL" sz="1400" b="1" dirty="0" err="1"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scale</a:t>
                      </a:r>
                      <a:endParaRPr lang="nl-NL" sz="14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222711"/>
                  </a:ext>
                </a:extLst>
              </a:tr>
              <a:tr h="2015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l-NL" sz="1200" b="1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1. Pine </a:t>
                      </a:r>
                      <a:r>
                        <a:rPr lang="nl-NL" sz="1200" b="1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group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dirty="0">
                          <a:effectLst/>
                          <a:highlight>
                            <a:srgbClr val="FFFF00"/>
                          </a:highlight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 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200" b="1" i="1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50 –25 % of </a:t>
                      </a:r>
                      <a:r>
                        <a:rPr lang="nl-NL" sz="1200" b="1" i="1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daylight</a:t>
                      </a:r>
                      <a:r>
                        <a:rPr lang="nl-NL" sz="1200" dirty="0"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 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372474"/>
                  </a:ext>
                </a:extLst>
              </a:tr>
              <a:tr h="201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Japanese</a:t>
                      </a: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 </a:t>
                      </a:r>
                      <a:r>
                        <a:rPr lang="nl-NL" sz="1200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larch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l-NL" sz="1200" i="1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Larix</a:t>
                      </a:r>
                      <a:r>
                        <a:rPr lang="nl-NL" sz="1200" i="1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 </a:t>
                      </a:r>
                      <a:r>
                        <a:rPr lang="nl-NL" sz="1200" i="1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kaempferi</a:t>
                      </a:r>
                      <a:r>
                        <a:rPr lang="nl-NL" sz="1200" i="1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 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Asia 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1,38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1904149"/>
                  </a:ext>
                </a:extLst>
              </a:tr>
              <a:tr h="201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European </a:t>
                      </a:r>
                      <a:r>
                        <a:rPr lang="nl-NL" sz="1200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larch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l-NL" sz="1200" i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Larix decidua 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Europe 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1,46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5008885"/>
                  </a:ext>
                </a:extLst>
              </a:tr>
              <a:tr h="201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Scots</a:t>
                      </a: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 </a:t>
                      </a:r>
                      <a:r>
                        <a:rPr lang="nl-NL" sz="1200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pine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l-NL" sz="1200" i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Pinus sylvestris 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Europe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1,67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3554074"/>
                  </a:ext>
                </a:extLst>
              </a:tr>
              <a:tr h="201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b="1" dirty="0">
                          <a:solidFill>
                            <a:srgbClr val="C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Black </a:t>
                      </a:r>
                      <a:r>
                        <a:rPr lang="nl-NL" sz="1200" b="1" dirty="0" err="1">
                          <a:solidFill>
                            <a:srgbClr val="C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locust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l-NL" sz="1200" b="1" i="1">
                          <a:solidFill>
                            <a:srgbClr val="C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Robinia pseudoaccacia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b="1" dirty="0">
                          <a:solidFill>
                            <a:srgbClr val="C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America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b="1">
                          <a:solidFill>
                            <a:srgbClr val="C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1,72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0722455"/>
                  </a:ext>
                </a:extLst>
              </a:tr>
              <a:tr h="201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Silver </a:t>
                      </a:r>
                      <a:r>
                        <a:rPr lang="nl-NL" sz="1200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birch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l-NL" sz="1200" i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Betula pendula 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Europe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2,03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220589"/>
                  </a:ext>
                </a:extLst>
              </a:tr>
              <a:tr h="201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Black </a:t>
                      </a:r>
                      <a:r>
                        <a:rPr lang="nl-NL" sz="1200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pine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l-NL" sz="1200" i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Pinus nigra 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Europe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2,10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0227861"/>
                  </a:ext>
                </a:extLst>
              </a:tr>
              <a:tr h="2015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l-NL" sz="1200" b="1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2. </a:t>
                      </a:r>
                      <a:r>
                        <a:rPr lang="nl-NL" sz="1200" b="1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Oak</a:t>
                      </a:r>
                      <a:r>
                        <a:rPr lang="nl-NL" sz="1200" b="1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 </a:t>
                      </a:r>
                      <a:r>
                        <a:rPr lang="nl-NL" sz="1200" b="1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group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 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200" b="1" i="1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25-10% of </a:t>
                      </a:r>
                      <a:r>
                        <a:rPr lang="nl-NL" sz="1200" b="1" i="1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daylight</a:t>
                      </a:r>
                      <a:r>
                        <a:rPr lang="nl-NL" sz="1200" dirty="0"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 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4804696"/>
                  </a:ext>
                </a:extLst>
              </a:tr>
              <a:tr h="201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Aspen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l-NL" sz="1200" i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Populus tremula 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Europe 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2,22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2282251"/>
                  </a:ext>
                </a:extLst>
              </a:tr>
              <a:tr h="201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b="1" dirty="0">
                          <a:solidFill>
                            <a:srgbClr val="C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Tree of </a:t>
                      </a:r>
                      <a:r>
                        <a:rPr lang="nl-NL" sz="1200" b="1" dirty="0" err="1">
                          <a:solidFill>
                            <a:srgbClr val="C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heaven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l-NL" sz="1200" b="1" i="1" dirty="0" err="1">
                          <a:solidFill>
                            <a:srgbClr val="C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Ailanthus</a:t>
                      </a:r>
                      <a:r>
                        <a:rPr lang="nl-NL" sz="1200" b="1" i="1" dirty="0">
                          <a:solidFill>
                            <a:srgbClr val="C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 </a:t>
                      </a:r>
                      <a:r>
                        <a:rPr lang="nl-NL" sz="1200" b="1" i="1" dirty="0" err="1">
                          <a:solidFill>
                            <a:srgbClr val="C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altissima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b="1">
                          <a:solidFill>
                            <a:srgbClr val="C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Asia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b="1">
                          <a:solidFill>
                            <a:srgbClr val="C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2,44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3887073"/>
                  </a:ext>
                </a:extLst>
              </a:tr>
              <a:tr h="201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Pedunculate oak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l-NL" sz="1200" i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Quercus robur 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Europe 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2,45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1746536"/>
                  </a:ext>
                </a:extLst>
              </a:tr>
              <a:tr h="201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b="1" dirty="0">
                          <a:solidFill>
                            <a:srgbClr val="C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Black </a:t>
                      </a:r>
                      <a:r>
                        <a:rPr lang="nl-NL" sz="1200" b="1" dirty="0" err="1">
                          <a:solidFill>
                            <a:srgbClr val="C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cherry</a:t>
                      </a:r>
                      <a:r>
                        <a:rPr lang="nl-NL" sz="1200" b="1" dirty="0">
                          <a:solidFill>
                            <a:srgbClr val="C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 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l-NL" sz="1200" b="1" i="1">
                          <a:solidFill>
                            <a:srgbClr val="C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Prunus serotina 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b="1">
                          <a:solidFill>
                            <a:srgbClr val="C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America 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b="1">
                          <a:solidFill>
                            <a:srgbClr val="C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2,46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8203672"/>
                  </a:ext>
                </a:extLst>
              </a:tr>
              <a:tr h="201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Ash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l-NL" sz="1200" i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Fraxinus excelsior 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Europe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2,66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6837240"/>
                  </a:ext>
                </a:extLst>
              </a:tr>
              <a:tr h="201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Sessile oak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l-NL" sz="1200" i="1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Quercus</a:t>
                      </a:r>
                      <a:r>
                        <a:rPr lang="nl-NL" sz="1200" i="1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 </a:t>
                      </a:r>
                      <a:r>
                        <a:rPr lang="nl-NL" sz="1200" i="1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petraea</a:t>
                      </a:r>
                      <a:r>
                        <a:rPr lang="nl-NL" sz="1200" i="1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 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Europe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2,73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3149923"/>
                  </a:ext>
                </a:extLst>
              </a:tr>
              <a:tr h="201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b="1">
                          <a:solidFill>
                            <a:srgbClr val="C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Red oak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l-NL" sz="1200" b="1" i="1">
                          <a:solidFill>
                            <a:srgbClr val="C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Quercus rubra 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b="1">
                          <a:solidFill>
                            <a:srgbClr val="C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America 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b="1">
                          <a:solidFill>
                            <a:srgbClr val="C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2,75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690201"/>
                  </a:ext>
                </a:extLst>
              </a:tr>
              <a:tr h="201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Douglas </a:t>
                      </a:r>
                      <a:r>
                        <a:rPr lang="nl-NL" sz="1200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fir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l-NL" sz="1200" i="1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Pseudotsuga</a:t>
                      </a:r>
                      <a:r>
                        <a:rPr lang="nl-NL" sz="1200" i="1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 </a:t>
                      </a:r>
                      <a:r>
                        <a:rPr lang="nl-NL" sz="1200" i="1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menziesii</a:t>
                      </a:r>
                      <a:r>
                        <a:rPr lang="nl-NL" sz="1200" i="1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 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Amerika 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2,78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4933723"/>
                  </a:ext>
                </a:extLst>
              </a:tr>
              <a:tr h="2015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l-NL" sz="1200" b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3. Maple group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dirty="0"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 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200" b="1" i="1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10 -5 % of </a:t>
                      </a:r>
                      <a:r>
                        <a:rPr lang="nl-NL" sz="1200" b="1" i="1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daylight</a:t>
                      </a:r>
                      <a:r>
                        <a:rPr lang="nl-NL" sz="1200" dirty="0"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 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113064"/>
                  </a:ext>
                </a:extLst>
              </a:tr>
              <a:tr h="201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Chestnut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l-NL" sz="1200" i="1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Castanea</a:t>
                      </a:r>
                      <a:r>
                        <a:rPr lang="nl-NL" sz="1200" i="1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 </a:t>
                      </a:r>
                      <a:r>
                        <a:rPr lang="nl-NL" sz="1200" i="1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sativa</a:t>
                      </a:r>
                      <a:r>
                        <a:rPr lang="nl-NL" sz="1200" i="1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 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Europe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3,15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6454676"/>
                  </a:ext>
                </a:extLst>
              </a:tr>
              <a:tr h="201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Field maple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l-NL" sz="1200" i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Acer campestre 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Europe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3,18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8339522"/>
                  </a:ext>
                </a:extLst>
              </a:tr>
              <a:tr h="201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Wild cherry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l-NL" sz="1200" i="1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Prunus avium 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Europe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3,33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2427561"/>
                  </a:ext>
                </a:extLst>
              </a:tr>
              <a:tr h="201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b="1">
                          <a:solidFill>
                            <a:srgbClr val="C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Ash-leaved maple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l-NL" sz="1200" b="1" i="1">
                          <a:solidFill>
                            <a:srgbClr val="C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Acer negundo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b="1">
                          <a:solidFill>
                            <a:srgbClr val="C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America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b="1">
                          <a:solidFill>
                            <a:srgbClr val="C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3,47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0870669"/>
                  </a:ext>
                </a:extLst>
              </a:tr>
              <a:tr h="201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Hazel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l-NL" sz="1200" i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Corylus avellana 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Europe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3,53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30296"/>
                  </a:ext>
                </a:extLst>
              </a:tr>
              <a:tr h="201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White </a:t>
                      </a:r>
                      <a:r>
                        <a:rPr lang="nl-NL" sz="1200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elm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l-NL" sz="1200" i="1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Ulmus</a:t>
                      </a:r>
                      <a:r>
                        <a:rPr lang="nl-NL" sz="1200" i="1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 </a:t>
                      </a:r>
                      <a:r>
                        <a:rPr lang="nl-NL" sz="1200" i="1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laevis</a:t>
                      </a:r>
                      <a:r>
                        <a:rPr lang="nl-NL" sz="1200" i="1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 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Europe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3,67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8877078"/>
                  </a:ext>
                </a:extLst>
              </a:tr>
              <a:tr h="2038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Sycamore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l-NL" sz="1200" i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Acer pseudoplatanus 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Europe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3,73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9190749"/>
                  </a:ext>
                </a:extLst>
              </a:tr>
              <a:tr h="2015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l-NL" sz="1200" b="1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4. Linden </a:t>
                      </a:r>
                      <a:r>
                        <a:rPr lang="nl-NL" sz="1200" b="1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group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 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200" dirty="0"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 </a:t>
                      </a:r>
                      <a:r>
                        <a:rPr lang="nl-NL" sz="1200" b="1" i="1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5–2 % of </a:t>
                      </a:r>
                      <a:r>
                        <a:rPr lang="nl-NL" sz="1200" b="1" i="1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daylight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1767543"/>
                  </a:ext>
                </a:extLst>
              </a:tr>
              <a:tr h="201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Hornbeam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l-NL" sz="1200" i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Carpinus betulus 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Europe</a:t>
                      </a:r>
                      <a:endParaRPr kumimoji="0" lang="nl-NL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3,97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5304146"/>
                  </a:ext>
                </a:extLst>
              </a:tr>
              <a:tr h="201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Large-</a:t>
                      </a:r>
                      <a:r>
                        <a:rPr lang="nl-NL" sz="1200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leaved</a:t>
                      </a: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 linden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l-NL" sz="1200" i="1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Tilia</a:t>
                      </a:r>
                      <a:r>
                        <a:rPr lang="nl-NL" sz="1200" i="1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 </a:t>
                      </a:r>
                      <a:r>
                        <a:rPr lang="nl-NL" sz="1200" i="1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platyphyllos</a:t>
                      </a:r>
                      <a:r>
                        <a:rPr lang="nl-NL" sz="1200" i="1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 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Europe</a:t>
                      </a:r>
                      <a:endParaRPr kumimoji="0" lang="nl-NL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4,00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5782674"/>
                  </a:ext>
                </a:extLst>
              </a:tr>
              <a:tr h="201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Small-</a:t>
                      </a:r>
                      <a:r>
                        <a:rPr lang="nl-NL" sz="1200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leaved</a:t>
                      </a: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 linden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l-NL" sz="1200" i="1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Tilia</a:t>
                      </a:r>
                      <a:r>
                        <a:rPr lang="nl-NL" sz="1200" i="1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 </a:t>
                      </a:r>
                      <a:r>
                        <a:rPr lang="nl-NL" sz="1200" i="1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cordata</a:t>
                      </a:r>
                      <a:r>
                        <a:rPr lang="nl-NL" sz="1200" i="1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 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Europe</a:t>
                      </a:r>
                      <a:endParaRPr kumimoji="0" lang="nl-NL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4,18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4733301"/>
                  </a:ext>
                </a:extLst>
              </a:tr>
              <a:tr h="201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Norway </a:t>
                      </a:r>
                      <a:r>
                        <a:rPr lang="nl-NL" sz="1200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maple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l-NL" sz="1200" i="1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Acer </a:t>
                      </a:r>
                      <a:r>
                        <a:rPr lang="nl-NL" sz="1200" i="1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platanoides</a:t>
                      </a:r>
                      <a:r>
                        <a:rPr lang="nl-NL" sz="1200" i="1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 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Europe</a:t>
                      </a:r>
                      <a:endParaRPr kumimoji="0" lang="nl-NL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4,20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4413328"/>
                  </a:ext>
                </a:extLst>
              </a:tr>
              <a:tr h="201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Norway </a:t>
                      </a:r>
                      <a:r>
                        <a:rPr lang="nl-NL" sz="1200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spruce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l-NL" sz="1200" i="1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Picea</a:t>
                      </a:r>
                      <a:r>
                        <a:rPr lang="nl-NL" sz="1200" i="1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 </a:t>
                      </a:r>
                      <a:r>
                        <a:rPr lang="nl-NL" sz="1200" i="1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abies</a:t>
                      </a:r>
                      <a:r>
                        <a:rPr lang="nl-NL" sz="1200" i="1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 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Europe</a:t>
                      </a:r>
                      <a:endParaRPr kumimoji="0" lang="nl-NL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4,45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6597156"/>
                  </a:ext>
                </a:extLst>
              </a:tr>
              <a:tr h="201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Beech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l-NL" sz="1200" i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Fagus sylvatica </a:t>
                      </a:r>
                      <a:endParaRPr lang="nl-NL" sz="120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Europe</a:t>
                      </a:r>
                      <a:endParaRPr kumimoji="0" lang="nl-NL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4,56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2680797"/>
                  </a:ext>
                </a:extLst>
              </a:tr>
              <a:tr h="201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Silver </a:t>
                      </a:r>
                      <a:r>
                        <a:rPr lang="nl-NL" sz="1200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fir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l-NL" sz="1200" i="1" dirty="0" err="1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Abies</a:t>
                      </a:r>
                      <a:r>
                        <a:rPr lang="nl-NL" sz="1200" i="1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 alba 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Europe</a:t>
                      </a:r>
                      <a:endParaRPr kumimoji="0" lang="nl-NL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4,60</a:t>
                      </a:r>
                      <a:endParaRPr lang="nl-NL" sz="1200" dirty="0">
                        <a:effectLst/>
                        <a:latin typeface="Lucida Sans Unicode" panose="020B060203050402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6961050"/>
                  </a:ext>
                </a:extLst>
              </a:tr>
            </a:tbl>
          </a:graphicData>
        </a:graphic>
      </p:graphicFrame>
      <p:sp>
        <p:nvSpPr>
          <p:cNvPr id="8" name="Tekstvak 7">
            <a:extLst>
              <a:ext uri="{FF2B5EF4-FFF2-40B4-BE49-F238E27FC236}">
                <a16:creationId xmlns:a16="http://schemas.microsoft.com/office/drawing/2014/main" id="{F288D6B7-03B6-4E23-AE32-9218CD99C72A}"/>
              </a:ext>
            </a:extLst>
          </p:cNvPr>
          <p:cNvSpPr txBox="1"/>
          <p:nvPr/>
        </p:nvSpPr>
        <p:spPr>
          <a:xfrm>
            <a:off x="10175132" y="418289"/>
            <a:ext cx="17607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Amount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daylight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seedlings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saplings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need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establishing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EF2B311B-ED06-48A8-9C49-19471B7C5F90}"/>
              </a:ext>
            </a:extLst>
          </p:cNvPr>
          <p:cNvSpPr txBox="1"/>
          <p:nvPr/>
        </p:nvSpPr>
        <p:spPr>
          <a:xfrm>
            <a:off x="10175132" y="4071320"/>
            <a:ext cx="17607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Niinemets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, Ü. and F. Valladares (2006). "Tolerance to shade, drought, and waterlogging of temperate Northern Hemisphere trees and shrubs." </a:t>
            </a: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Ecological Monographs </a:t>
            </a:r>
            <a:r>
              <a:rPr kumimoji="0" lang="en-US" sz="1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76</a:t>
            </a: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(4): 521-547.</a:t>
            </a: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221357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56C63A7D-801F-4B5B-922D-FEACBD183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9944" y="1536971"/>
            <a:ext cx="9888279" cy="440663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sz="3100" b="1" dirty="0">
                <a:solidFill>
                  <a:srgbClr val="EB8D00"/>
                </a:solidFill>
              </a:rPr>
              <a:t>My prediction: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100" b="1" dirty="0">
                <a:solidFill>
                  <a:srgbClr val="EB8D00"/>
                </a:solidFill>
              </a:rPr>
              <a:t>Tree of heaven, easy to integrate in most forest ecosystems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100" b="1" dirty="0" err="1">
                <a:solidFill>
                  <a:srgbClr val="EB8D00"/>
                </a:solidFill>
              </a:rPr>
              <a:t>Ashleaved</a:t>
            </a:r>
            <a:r>
              <a:rPr lang="en-GB" sz="3100" b="1" dirty="0">
                <a:solidFill>
                  <a:srgbClr val="EB8D00"/>
                </a:solidFill>
              </a:rPr>
              <a:t> maple, more problematic</a:t>
            </a:r>
          </a:p>
          <a:p>
            <a:pPr marL="0" indent="0">
              <a:buNone/>
            </a:pPr>
            <a:endParaRPr lang="en-GB" sz="3100" b="1" dirty="0">
              <a:solidFill>
                <a:srgbClr val="EB8D00"/>
              </a:solidFill>
            </a:endParaRPr>
          </a:p>
          <a:p>
            <a:pPr marL="0" indent="0">
              <a:buNone/>
            </a:pPr>
            <a:r>
              <a:rPr lang="en-GB" sz="3100" b="1" dirty="0">
                <a:solidFill>
                  <a:srgbClr val="7F3D3F"/>
                </a:solidFill>
              </a:rPr>
              <a:t>Complicating factors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100" b="1" dirty="0">
                <a:solidFill>
                  <a:srgbClr val="7F3D3F"/>
                </a:solidFill>
              </a:rPr>
              <a:t>Tree of heaven: </a:t>
            </a:r>
            <a:r>
              <a:rPr lang="en-GB" sz="3100" b="1" dirty="0" err="1">
                <a:solidFill>
                  <a:srgbClr val="7F3D3F"/>
                </a:solidFill>
              </a:rPr>
              <a:t>allelophaty</a:t>
            </a:r>
            <a:r>
              <a:rPr lang="en-GB" sz="3100" b="1" dirty="0">
                <a:solidFill>
                  <a:srgbClr val="7F3D3F"/>
                </a:solidFill>
              </a:rPr>
              <a:t> ?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100" b="1" dirty="0" err="1">
                <a:solidFill>
                  <a:srgbClr val="7F3D3F"/>
                </a:solidFill>
              </a:rPr>
              <a:t>Ashleaved</a:t>
            </a:r>
            <a:r>
              <a:rPr lang="en-GB" sz="3100" b="1" dirty="0">
                <a:solidFill>
                  <a:srgbClr val="7F3D3F"/>
                </a:solidFill>
              </a:rPr>
              <a:t> maple: shade tolerance, shade casting?</a:t>
            </a:r>
          </a:p>
          <a:p>
            <a:pPr marL="0" indent="0" algn="l">
              <a:buNone/>
            </a:pPr>
            <a:endParaRPr lang="en-US" sz="3100" dirty="0"/>
          </a:p>
          <a:p>
            <a:pPr marL="0" indent="0" algn="l">
              <a:buNone/>
            </a:pPr>
            <a:r>
              <a:rPr lang="en-US" sz="3100" b="1" dirty="0">
                <a:solidFill>
                  <a:srgbClr val="009982"/>
                </a:solidFill>
              </a:rPr>
              <a:t>Ecosystem resilience approach is custom-made:</a:t>
            </a:r>
          </a:p>
          <a:p>
            <a:pPr algn="l"/>
            <a:r>
              <a:rPr lang="en-US" sz="3100" b="1" i="0" u="none" strike="noStrike" baseline="0" dirty="0">
                <a:solidFill>
                  <a:srgbClr val="009982"/>
                </a:solidFill>
              </a:rPr>
              <a:t>case-by-case, </a:t>
            </a:r>
          </a:p>
          <a:p>
            <a:pPr algn="l"/>
            <a:r>
              <a:rPr lang="en-US" sz="3100" b="1" i="0" u="none" strike="noStrike" baseline="0" dirty="0">
                <a:solidFill>
                  <a:srgbClr val="009982"/>
                </a:solidFill>
              </a:rPr>
              <a:t>site-by-site, </a:t>
            </a:r>
          </a:p>
          <a:p>
            <a:pPr algn="l"/>
            <a:r>
              <a:rPr lang="en-US" sz="3100" b="1" i="0" u="none" strike="noStrike" baseline="0" dirty="0">
                <a:solidFill>
                  <a:srgbClr val="009982"/>
                </a:solidFill>
              </a:rPr>
              <a:t>goal-by-goal</a:t>
            </a:r>
            <a:endParaRPr lang="en-GB" sz="3100" b="1" dirty="0">
              <a:solidFill>
                <a:srgbClr val="009982"/>
              </a:solidFill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GB" sz="3200" b="1" dirty="0">
              <a:solidFill>
                <a:srgbClr val="EB8D00"/>
              </a:solidFill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GB" sz="3200" b="1" dirty="0">
              <a:solidFill>
                <a:srgbClr val="00998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F3F8ACFA-8ED9-4DEB-AE2D-5ADC056AC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6"/>
            <a:ext cx="12192000" cy="909198"/>
          </a:xfrm>
        </p:spPr>
        <p:txBody>
          <a:bodyPr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Transfer of ERA </a:t>
            </a:r>
            <a:r>
              <a:rPr kumimoji="0" lang="nl-NL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to</a:t>
            </a: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tree of </a:t>
            </a:r>
            <a:r>
              <a:rPr kumimoji="0" lang="nl-NL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heaven</a:t>
            </a: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r>
              <a:rPr kumimoji="0" lang="nl-NL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and</a:t>
            </a: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r>
              <a:rPr kumimoji="0" lang="nl-NL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ashleaved</a:t>
            </a: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r>
              <a:rPr kumimoji="0" lang="nl-NL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maple</a:t>
            </a:r>
            <a:endParaRPr kumimoji="0" lang="nl-NL" sz="4400" b="1" i="0" u="none" strike="noStrike" kern="1200" cap="none" spc="0" normalizeH="0" baseline="0" noProof="0" dirty="0">
              <a:ln>
                <a:noFill/>
              </a:ln>
              <a:solidFill>
                <a:srgbClr val="009982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426371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ndertitel 2">
            <a:extLst>
              <a:ext uri="{FF2B5EF4-FFF2-40B4-BE49-F238E27FC236}">
                <a16:creationId xmlns:a16="http://schemas.microsoft.com/office/drawing/2014/main" id="{8234C2E9-EA22-493D-853C-42A3226E5425}"/>
              </a:ext>
            </a:extLst>
          </p:cNvPr>
          <p:cNvSpPr txBox="1">
            <a:spLocks/>
          </p:cNvSpPr>
          <p:nvPr/>
        </p:nvSpPr>
        <p:spPr>
          <a:xfrm>
            <a:off x="5243209" y="1453070"/>
            <a:ext cx="6396341" cy="465838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Once their negative influences have been neutralised, we can think how pioneer (invasive) tree species (can) </a:t>
            </a:r>
            <a:r>
              <a:rPr lang="en-GB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contribute to ecosystem services:</a:t>
            </a:r>
            <a:endParaRPr kumimoji="0" lang="nl-NL" sz="3200" b="1" i="0" u="none" strike="noStrike" kern="1200" cap="none" spc="0" normalizeH="0" baseline="0" noProof="0" dirty="0">
              <a:ln>
                <a:noFill/>
              </a:ln>
              <a:solidFill>
                <a:srgbClr val="EB8D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nl-NL" sz="3200" b="1" dirty="0">
              <a:solidFill>
                <a:srgbClr val="EB8D00"/>
              </a:solidFill>
              <a:latin typeface="Calibri" panose="020F0502020204030204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nl-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B8D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Biodiversity</a:t>
            </a:r>
            <a:endParaRPr kumimoji="0" lang="nl-NL" sz="3200" b="1" i="0" u="none" strike="noStrike" kern="1200" cap="none" spc="0" normalizeH="0" baseline="0" noProof="0" dirty="0">
              <a:ln>
                <a:noFill/>
              </a:ln>
              <a:solidFill>
                <a:srgbClr val="EB8D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nl-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Forest</a:t>
            </a: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rehabilitation</a:t>
            </a:r>
            <a:endParaRPr kumimoji="0" lang="nl-NL" sz="3200" b="1" i="0" u="none" strike="noStrike" kern="1200" cap="none" spc="0" normalizeH="0" baseline="0" noProof="0" dirty="0">
              <a:ln>
                <a:noFill/>
              </a:ln>
              <a:solidFill>
                <a:srgbClr val="00998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nl-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B8D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Climate</a:t>
            </a: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EB8D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B8D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adaptation</a:t>
            </a:r>
            <a:endParaRPr kumimoji="0" lang="nl-NL" sz="3200" b="1" i="0" u="none" strike="noStrike" kern="1200" cap="none" spc="0" normalizeH="0" baseline="0" noProof="0" dirty="0">
              <a:ln>
                <a:noFill/>
              </a:ln>
              <a:solidFill>
                <a:srgbClr val="EB8D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nl-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Timber</a:t>
            </a: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production</a:t>
            </a:r>
            <a:endParaRPr kumimoji="0" lang="nl-NL" sz="3200" b="1" i="0" u="none" strike="noStrike" kern="1200" cap="none" spc="0" normalizeH="0" baseline="0" noProof="0" dirty="0">
              <a:ln>
                <a:noFill/>
              </a:ln>
              <a:solidFill>
                <a:srgbClr val="00998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3200" b="1" i="0" u="none" strike="noStrike" kern="1200" cap="none" spc="0" normalizeH="0" baseline="0" noProof="0" dirty="0">
              <a:ln>
                <a:noFill/>
              </a:ln>
              <a:solidFill>
                <a:srgbClr val="00998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6879069F-0D69-4BFA-B1C6-8836983D82EF}"/>
              </a:ext>
            </a:extLst>
          </p:cNvPr>
          <p:cNvSpPr txBox="1">
            <a:spLocks/>
          </p:cNvSpPr>
          <p:nvPr/>
        </p:nvSpPr>
        <p:spPr>
          <a:xfrm>
            <a:off x="5243209" y="9525"/>
            <a:ext cx="6741268" cy="11906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ERA frees </a:t>
            </a:r>
            <a:r>
              <a:rPr kumimoji="0" lang="nl-NL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the</a:t>
            </a:r>
            <a:r>
              <a:rPr kumimoji="0" lang="nl-NL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mind </a:t>
            </a:r>
            <a:r>
              <a:rPr kumimoji="0" lang="nl-NL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for</a:t>
            </a:r>
            <a:r>
              <a:rPr kumimoji="0" lang="nl-NL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ESS</a:t>
            </a:r>
          </a:p>
        </p:txBody>
      </p:sp>
      <p:pic>
        <p:nvPicPr>
          <p:cNvPr id="2050" name="Picture 2" descr="Afbeelding">
            <a:extLst>
              <a:ext uri="{FF2B5EF4-FFF2-40B4-BE49-F238E27FC236}">
                <a16:creationId xmlns:a16="http://schemas.microsoft.com/office/drawing/2014/main" id="{79D5B2F7-B1EC-4240-9C4C-D4CF8D223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99805"/>
            <a:ext cx="4994828" cy="465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AF380273-841B-4E47-AE27-8B34782E8B09}"/>
              </a:ext>
            </a:extLst>
          </p:cNvPr>
          <p:cNvSpPr txBox="1"/>
          <p:nvPr/>
        </p:nvSpPr>
        <p:spPr>
          <a:xfrm>
            <a:off x="5243209" y="5887325"/>
            <a:ext cx="452811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i="1" dirty="0"/>
              <a:t>Nyssen, B. (2018). "Le cerisier tardif, nuisance ou espèce au potentiel intéressant ?" </a:t>
            </a:r>
            <a:r>
              <a:rPr lang="fr-FR" sz="1400" i="1" u="sng" dirty="0"/>
              <a:t>Silva </a:t>
            </a:r>
            <a:r>
              <a:rPr lang="fr-FR" sz="1400" i="1" u="sng" dirty="0" err="1"/>
              <a:t>Belgica</a:t>
            </a:r>
            <a:r>
              <a:rPr lang="fr-FR" sz="1400" i="1" u="sng" dirty="0"/>
              <a:t> </a:t>
            </a:r>
            <a:r>
              <a:rPr lang="fr-FR" sz="1400" b="1" i="1" u="sng" dirty="0"/>
              <a:t>125</a:t>
            </a:r>
            <a:r>
              <a:rPr lang="fr-FR" sz="1400" b="0" i="1" u="sng" dirty="0"/>
              <a:t>(2): 18 - 27.</a:t>
            </a:r>
          </a:p>
          <a:p>
            <a:r>
              <a:rPr lang="nl-NL" sz="1400" i="1" dirty="0">
                <a:hlinkClick r:id="rId4"/>
              </a:rPr>
              <a:t>https://www.resilias.eu/en/news/english-presentation-black-cherry-alptrees-conferentie/</a:t>
            </a:r>
            <a:endParaRPr lang="nl-NL" sz="1400" i="1" dirty="0"/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8C213255-01A6-43CB-9EFA-FECE84FDEC8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73"/>
          <a:stretch/>
        </p:blipFill>
        <p:spPr>
          <a:xfrm>
            <a:off x="0" y="1099803"/>
            <a:ext cx="4994828" cy="4658389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21859938-DD5F-4531-BC12-5B305985F1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7" r="69835" b="9421"/>
          <a:stretch/>
        </p:blipFill>
        <p:spPr bwMode="auto">
          <a:xfrm>
            <a:off x="-1" y="1099804"/>
            <a:ext cx="4994829" cy="465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fbeelding 8" descr="Afbeelding met boom, buiten&#10;&#10;Automatisch gegenereerde beschrijving">
            <a:extLst>
              <a:ext uri="{FF2B5EF4-FFF2-40B4-BE49-F238E27FC236}">
                <a16:creationId xmlns:a16="http://schemas.microsoft.com/office/drawing/2014/main" id="{D9F1F499-6F5B-4464-8253-ECE520AF19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-2916335" y="-1053164"/>
            <a:ext cx="10827498" cy="4994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66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09E50391-A9CD-4C01-A9FC-E7CB17171C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19098" y="1967031"/>
            <a:ext cx="2872900" cy="375329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sz="4400" b="1" dirty="0">
              <a:solidFill>
                <a:srgbClr val="009982"/>
              </a:solidFill>
            </a:endParaRPr>
          </a:p>
          <a:p>
            <a:pPr marL="0" indent="0">
              <a:buNone/>
            </a:pPr>
            <a:endParaRPr lang="nl-NL" sz="4400" b="1" dirty="0">
              <a:solidFill>
                <a:srgbClr val="009982"/>
              </a:solidFill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990C152D-1FE9-4682-8F33-BBF28E413B46}"/>
              </a:ext>
            </a:extLst>
          </p:cNvPr>
          <p:cNvSpPr txBox="1">
            <a:spLocks/>
          </p:cNvSpPr>
          <p:nvPr/>
        </p:nvSpPr>
        <p:spPr>
          <a:xfrm>
            <a:off x="9134271" y="0"/>
            <a:ext cx="3057728" cy="1802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397B85F5-7546-4E36-B98A-1B5179010F46}"/>
              </a:ext>
            </a:extLst>
          </p:cNvPr>
          <p:cNvSpPr txBox="1"/>
          <p:nvPr/>
        </p:nvSpPr>
        <p:spPr>
          <a:xfrm>
            <a:off x="3900791" y="69318"/>
            <a:ext cx="812555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Black </a:t>
            </a:r>
            <a:r>
              <a:rPr kumimoji="0" lang="nl-NL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Locust</a:t>
            </a: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forest</a:t>
            </a: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on </a:t>
            </a:r>
            <a:r>
              <a:rPr kumimoji="0" lang="nl-NL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sandy</a:t>
            </a: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soil</a:t>
            </a: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nl-NL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Near</a:t>
            </a: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Antwerp</a:t>
            </a: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(B). </a:t>
            </a:r>
            <a:r>
              <a:rPr kumimoji="0" lang="nl-NL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Secont</a:t>
            </a: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tree </a:t>
            </a:r>
            <a:r>
              <a:rPr kumimoji="0" lang="nl-NL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layer</a:t>
            </a: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of: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Acer </a:t>
            </a:r>
            <a:r>
              <a:rPr kumimoji="0" lang="nl-NL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pseudoplatanus</a:t>
            </a:r>
            <a:endParaRPr kumimoji="0" lang="nl-NL" sz="2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Acer </a:t>
            </a:r>
            <a:r>
              <a:rPr kumimoji="0" lang="nl-NL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platanoides</a:t>
            </a:r>
            <a:endParaRPr kumimoji="0" lang="nl-NL" sz="2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Castanea</a:t>
            </a:r>
            <a:r>
              <a:rPr kumimoji="0" lang="nl-NL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sativa</a:t>
            </a:r>
            <a:endParaRPr kumimoji="0" lang="nl-NL" sz="2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Tilia</a:t>
            </a:r>
            <a:r>
              <a:rPr kumimoji="0" lang="nl-NL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cordata</a:t>
            </a:r>
            <a:r>
              <a:rPr kumimoji="0" lang="nl-NL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672DBD0E-3ECB-4F3B-BCD0-81E1D97A5241}"/>
              </a:ext>
            </a:extLst>
          </p:cNvPr>
          <p:cNvSpPr txBox="1">
            <a:spLocks/>
          </p:cNvSpPr>
          <p:nvPr/>
        </p:nvSpPr>
        <p:spPr>
          <a:xfrm>
            <a:off x="8620319" y="2042809"/>
            <a:ext cx="3571682" cy="3274391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EB8D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you know similar forests?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500" b="0" i="1" u="none" strike="noStrike" kern="1200" cap="none" spc="0" normalizeH="0" baseline="0" noProof="0" dirty="0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Ailanthus </a:t>
            </a:r>
            <a:r>
              <a:rPr kumimoji="0" lang="en-GB" sz="4500" b="0" i="1" u="none" strike="noStrike" kern="1200" cap="none" spc="0" normalizeH="0" baseline="0" noProof="0" dirty="0" err="1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altissima</a:t>
            </a:r>
            <a:r>
              <a:rPr kumimoji="0" lang="en-GB" sz="4500" b="0" i="0" u="none" strike="noStrike" kern="1200" cap="none" spc="0" normalizeH="0" baseline="0" noProof="0" dirty="0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</a:p>
          <a:p>
            <a:r>
              <a:rPr kumimoji="0" lang="en-GB" sz="4500" b="0" i="1" u="none" strike="noStrike" kern="1200" cap="none" spc="0" normalizeH="0" baseline="0" noProof="0" dirty="0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Acer negundo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0998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4500" b="0" i="0" u="none" strike="noStrike" kern="1200" cap="none" spc="0" normalizeH="0" baseline="0" noProof="0" dirty="0">
              <a:ln>
                <a:noFill/>
              </a:ln>
              <a:solidFill>
                <a:srgbClr val="009982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500" b="0" i="1" u="none" strike="noStrike" kern="1200" cap="none" spc="0" normalizeH="0" baseline="0" noProof="0" dirty="0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Prunus serotina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500" b="0" i="1" u="none" strike="noStrike" kern="1200" cap="none" spc="0" normalizeH="0" baseline="0" noProof="0" dirty="0" err="1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Robinia</a:t>
            </a:r>
            <a:r>
              <a:rPr kumimoji="0" lang="en-GB" sz="4500" b="0" i="1" u="none" strike="noStrike" kern="1200" cap="none" spc="0" normalizeH="0" baseline="0" noProof="0" dirty="0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GB" sz="4500" b="0" i="1" u="none" strike="noStrike" kern="1200" cap="none" spc="0" normalizeH="0" baseline="0" noProof="0" dirty="0" err="1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pseudoaccacia</a:t>
            </a:r>
            <a:endParaRPr kumimoji="0" lang="en-GB" sz="4500" b="0" i="1" u="none" strike="noStrike" kern="1200" cap="none" spc="0" normalizeH="0" baseline="0" noProof="0" dirty="0">
              <a:ln>
                <a:noFill/>
              </a:ln>
              <a:solidFill>
                <a:srgbClr val="009982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500" b="0" i="1" u="none" strike="noStrike" kern="1200" cap="none" spc="0" normalizeH="0" baseline="0" noProof="0" dirty="0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Quercus rubra</a:t>
            </a:r>
            <a:r>
              <a:rPr kumimoji="0" lang="en-GB" sz="4500" b="0" i="0" u="none" strike="noStrike" kern="1200" cap="none" spc="0" normalizeH="0" baseline="0" noProof="0" dirty="0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EB8D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EB8D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Please let me know!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998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4500" b="1" i="0" u="none" strike="noStrike" kern="1200" cap="none" spc="0" normalizeH="0" baseline="0" noProof="0" dirty="0">
              <a:ln>
                <a:noFill/>
              </a:ln>
              <a:solidFill>
                <a:srgbClr val="EB8D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661AFBA8-C82C-41C2-BD40-1A2928D05071}"/>
              </a:ext>
            </a:extLst>
          </p:cNvPr>
          <p:cNvSpPr txBox="1"/>
          <p:nvPr/>
        </p:nvSpPr>
        <p:spPr>
          <a:xfrm>
            <a:off x="9134271" y="5317200"/>
            <a:ext cx="28729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Bart Nyssen 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b.nyssen@bosgroepen.nl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998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998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7F3D3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fbeelding 3" descr="Afbeelding met boom, buiten, plant, persoon&#10;&#10;Automatisch gegenereerde beschrijving">
            <a:extLst>
              <a:ext uri="{FF2B5EF4-FFF2-40B4-BE49-F238E27FC236}">
                <a16:creationId xmlns:a16="http://schemas.microsoft.com/office/drawing/2014/main" id="{04860DA4-8C08-44F4-B4C4-15004203FA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312" t="-2555" r="12877" b="-3147"/>
          <a:stretch/>
        </p:blipFill>
        <p:spPr>
          <a:xfrm>
            <a:off x="0" y="1692837"/>
            <a:ext cx="8527906" cy="534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4969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ndertitel 2">
            <a:extLst>
              <a:ext uri="{FF2B5EF4-FFF2-40B4-BE49-F238E27FC236}">
                <a16:creationId xmlns:a16="http://schemas.microsoft.com/office/drawing/2014/main" id="{8234C2E9-EA22-493D-853C-42A3226E5425}"/>
              </a:ext>
            </a:extLst>
          </p:cNvPr>
          <p:cNvSpPr txBox="1">
            <a:spLocks/>
          </p:cNvSpPr>
          <p:nvPr/>
        </p:nvSpPr>
        <p:spPr>
          <a:xfrm>
            <a:off x="1663431" y="1459150"/>
            <a:ext cx="5749045" cy="43993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nl-NL" sz="2400" b="1" i="0" dirty="0">
                <a:solidFill>
                  <a:srgbClr val="009982"/>
                </a:solidFill>
                <a:effectLst/>
              </a:rPr>
              <a:t>‘The five major </a:t>
            </a:r>
            <a:r>
              <a:rPr lang="nl-NL" sz="2400" b="1" i="0" dirty="0" err="1">
                <a:solidFill>
                  <a:srgbClr val="009982"/>
                </a:solidFill>
                <a:effectLst/>
              </a:rPr>
              <a:t>invasive</a:t>
            </a:r>
            <a:r>
              <a:rPr lang="nl-NL" sz="2400" b="1" i="0" dirty="0">
                <a:solidFill>
                  <a:srgbClr val="009982"/>
                </a:solidFill>
                <a:effectLst/>
              </a:rPr>
              <a:t> alien tree species in </a:t>
            </a:r>
            <a:r>
              <a:rPr lang="nl-NL" sz="2400" b="1" i="0" dirty="0" err="1">
                <a:solidFill>
                  <a:srgbClr val="009982"/>
                </a:solidFill>
                <a:effectLst/>
              </a:rPr>
              <a:t>the</a:t>
            </a:r>
            <a:r>
              <a:rPr lang="nl-NL" sz="2400" b="1" i="0" dirty="0">
                <a:solidFill>
                  <a:srgbClr val="009982"/>
                </a:solidFill>
                <a:effectLst/>
              </a:rPr>
              <a:t> Alpine </a:t>
            </a:r>
            <a:r>
              <a:rPr lang="nl-NL" sz="2400" b="1" i="0" dirty="0" err="1">
                <a:solidFill>
                  <a:srgbClr val="009982"/>
                </a:solidFill>
                <a:effectLst/>
              </a:rPr>
              <a:t>and</a:t>
            </a:r>
            <a:r>
              <a:rPr lang="nl-NL" sz="2400" b="1" i="0" dirty="0">
                <a:solidFill>
                  <a:srgbClr val="009982"/>
                </a:solidFill>
                <a:effectLst/>
              </a:rPr>
              <a:t> </a:t>
            </a:r>
            <a:r>
              <a:rPr lang="nl-NL" sz="2400" b="1" i="0" dirty="0" err="1">
                <a:solidFill>
                  <a:srgbClr val="009982"/>
                </a:solidFill>
                <a:effectLst/>
              </a:rPr>
              <a:t>Continental</a:t>
            </a:r>
            <a:r>
              <a:rPr lang="nl-NL" sz="2400" b="1" i="0" dirty="0">
                <a:solidFill>
                  <a:srgbClr val="009982"/>
                </a:solidFill>
                <a:effectLst/>
              </a:rPr>
              <a:t> </a:t>
            </a:r>
            <a:r>
              <a:rPr lang="nl-NL" sz="2400" b="1" i="0" dirty="0" err="1">
                <a:solidFill>
                  <a:srgbClr val="009982"/>
                </a:solidFill>
                <a:effectLst/>
              </a:rPr>
              <a:t>biogeographical</a:t>
            </a:r>
            <a:r>
              <a:rPr lang="nl-NL" sz="2400" b="1" i="0" dirty="0">
                <a:solidFill>
                  <a:srgbClr val="009982"/>
                </a:solidFill>
                <a:effectLst/>
              </a:rPr>
              <a:t> </a:t>
            </a:r>
            <a:r>
              <a:rPr lang="nl-NL" sz="2400" b="1" i="0" dirty="0" err="1">
                <a:solidFill>
                  <a:srgbClr val="009982"/>
                </a:solidFill>
                <a:effectLst/>
              </a:rPr>
              <a:t>regions</a:t>
            </a:r>
            <a:r>
              <a:rPr lang="nl-NL" sz="2400" b="1" i="0" dirty="0">
                <a:solidFill>
                  <a:srgbClr val="009982"/>
                </a:solidFill>
                <a:effectLst/>
              </a:rPr>
              <a:t> of Europe:</a:t>
            </a:r>
            <a:r>
              <a:rPr lang="nl-NL" sz="2400" b="1" dirty="0">
                <a:solidFill>
                  <a:srgbClr val="009982"/>
                </a:solidFill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nl-NL" sz="2400" b="1" dirty="0">
              <a:solidFill>
                <a:srgbClr val="009982"/>
              </a:solidFill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nl-NL" sz="2400" b="1" dirty="0" err="1">
                <a:solidFill>
                  <a:srgbClr val="009982"/>
                </a:solidFill>
              </a:rPr>
              <a:t>ashleaf</a:t>
            </a:r>
            <a:r>
              <a:rPr lang="nl-NL" sz="2400" b="1" dirty="0">
                <a:solidFill>
                  <a:srgbClr val="009982"/>
                </a:solidFill>
              </a:rPr>
              <a:t> </a:t>
            </a:r>
            <a:r>
              <a:rPr lang="nl-NL" sz="2400" b="1" dirty="0" err="1">
                <a:solidFill>
                  <a:srgbClr val="009982"/>
                </a:solidFill>
              </a:rPr>
              <a:t>maple</a:t>
            </a:r>
            <a:r>
              <a:rPr lang="nl-NL" sz="2400" b="1" dirty="0">
                <a:solidFill>
                  <a:srgbClr val="009982"/>
                </a:solidFill>
              </a:rPr>
              <a:t> (</a:t>
            </a:r>
            <a:r>
              <a:rPr lang="nl-NL" sz="2400" b="1" i="1" dirty="0">
                <a:solidFill>
                  <a:srgbClr val="009982"/>
                </a:solidFill>
                <a:effectLst/>
              </a:rPr>
              <a:t>Acer </a:t>
            </a:r>
            <a:r>
              <a:rPr lang="nl-NL" sz="2400" b="1" i="1" dirty="0" err="1">
                <a:solidFill>
                  <a:srgbClr val="009982"/>
                </a:solidFill>
                <a:effectLst/>
              </a:rPr>
              <a:t>negundo</a:t>
            </a:r>
            <a:r>
              <a:rPr lang="nl-NL" sz="2400" b="1" i="0" dirty="0">
                <a:solidFill>
                  <a:srgbClr val="009982"/>
                </a:solidFill>
                <a:effectLst/>
              </a:rPr>
              <a:t>),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nl-NL" sz="2400" b="1" i="0" dirty="0">
                <a:solidFill>
                  <a:srgbClr val="009982"/>
                </a:solidFill>
                <a:effectLst/>
              </a:rPr>
              <a:t>tree of </a:t>
            </a:r>
            <a:r>
              <a:rPr lang="nl-NL" sz="2400" b="1" i="0" dirty="0" err="1">
                <a:solidFill>
                  <a:srgbClr val="009982"/>
                </a:solidFill>
                <a:effectLst/>
              </a:rPr>
              <a:t>heaven</a:t>
            </a:r>
            <a:r>
              <a:rPr lang="nl-NL" sz="2400" b="1" i="0" dirty="0">
                <a:solidFill>
                  <a:srgbClr val="009982"/>
                </a:solidFill>
                <a:effectLst/>
              </a:rPr>
              <a:t> (</a:t>
            </a:r>
            <a:r>
              <a:rPr lang="nl-NL" sz="2400" b="1" i="1" dirty="0" err="1">
                <a:solidFill>
                  <a:srgbClr val="009982"/>
                </a:solidFill>
                <a:effectLst/>
              </a:rPr>
              <a:t>Ailanthus</a:t>
            </a:r>
            <a:r>
              <a:rPr lang="nl-NL" sz="2400" b="1" i="1" dirty="0">
                <a:solidFill>
                  <a:srgbClr val="009982"/>
                </a:solidFill>
                <a:effectLst/>
              </a:rPr>
              <a:t> </a:t>
            </a:r>
            <a:r>
              <a:rPr lang="nl-NL" sz="2400" b="1" i="1" dirty="0" err="1">
                <a:solidFill>
                  <a:srgbClr val="009982"/>
                </a:solidFill>
                <a:effectLst/>
              </a:rPr>
              <a:t>altissima</a:t>
            </a:r>
            <a:r>
              <a:rPr lang="nl-NL" sz="2400" b="1" i="0" dirty="0">
                <a:solidFill>
                  <a:srgbClr val="009982"/>
                </a:solidFill>
                <a:effectLst/>
              </a:rPr>
              <a:t>),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nl-NL" sz="2400" b="1" i="0" dirty="0">
                <a:solidFill>
                  <a:srgbClr val="009982"/>
                </a:solidFill>
                <a:effectLst/>
              </a:rPr>
              <a:t>black </a:t>
            </a:r>
            <a:r>
              <a:rPr lang="nl-NL" sz="2400" b="1" i="0" dirty="0" err="1">
                <a:solidFill>
                  <a:srgbClr val="009982"/>
                </a:solidFill>
                <a:effectLst/>
              </a:rPr>
              <a:t>cherry</a:t>
            </a:r>
            <a:r>
              <a:rPr lang="nl-NL" sz="2400" b="1" i="0" dirty="0">
                <a:solidFill>
                  <a:srgbClr val="009982"/>
                </a:solidFill>
                <a:effectLst/>
              </a:rPr>
              <a:t> (</a:t>
            </a:r>
            <a:r>
              <a:rPr lang="nl-NL" sz="2400" b="1" i="1" dirty="0">
                <a:solidFill>
                  <a:srgbClr val="009982"/>
                </a:solidFill>
                <a:effectLst/>
              </a:rPr>
              <a:t>Prunus </a:t>
            </a:r>
            <a:r>
              <a:rPr lang="nl-NL" sz="2400" b="1" i="1" dirty="0" err="1">
                <a:solidFill>
                  <a:srgbClr val="009982"/>
                </a:solidFill>
                <a:effectLst/>
              </a:rPr>
              <a:t>serotina</a:t>
            </a:r>
            <a:r>
              <a:rPr lang="nl-NL" sz="2400" b="1" i="0" dirty="0">
                <a:solidFill>
                  <a:srgbClr val="009982"/>
                </a:solidFill>
                <a:effectLst/>
              </a:rPr>
              <a:t>),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nl-NL" sz="2400" b="1" i="0" dirty="0">
                <a:solidFill>
                  <a:srgbClr val="009982"/>
                </a:solidFill>
                <a:effectLst/>
              </a:rPr>
              <a:t>red </a:t>
            </a:r>
            <a:r>
              <a:rPr lang="nl-NL" sz="2400" b="1" i="0" dirty="0" err="1">
                <a:solidFill>
                  <a:srgbClr val="009982"/>
                </a:solidFill>
                <a:effectLst/>
              </a:rPr>
              <a:t>oak</a:t>
            </a:r>
            <a:r>
              <a:rPr lang="nl-NL" sz="2400" b="1" i="0" dirty="0">
                <a:solidFill>
                  <a:srgbClr val="009982"/>
                </a:solidFill>
                <a:effectLst/>
              </a:rPr>
              <a:t> (</a:t>
            </a:r>
            <a:r>
              <a:rPr lang="nl-NL" sz="2400" b="1" i="1" dirty="0" err="1">
                <a:solidFill>
                  <a:srgbClr val="009982"/>
                </a:solidFill>
                <a:effectLst/>
              </a:rPr>
              <a:t>Quercus</a:t>
            </a:r>
            <a:r>
              <a:rPr lang="nl-NL" sz="2400" b="1" i="1" dirty="0">
                <a:solidFill>
                  <a:srgbClr val="009982"/>
                </a:solidFill>
                <a:effectLst/>
              </a:rPr>
              <a:t> </a:t>
            </a:r>
            <a:r>
              <a:rPr lang="nl-NL" sz="2400" b="1" i="1" dirty="0" err="1">
                <a:solidFill>
                  <a:srgbClr val="009982"/>
                </a:solidFill>
                <a:effectLst/>
              </a:rPr>
              <a:t>rubra</a:t>
            </a:r>
            <a:r>
              <a:rPr lang="nl-NL" sz="2400" b="1" i="0" dirty="0">
                <a:solidFill>
                  <a:srgbClr val="009982"/>
                </a:solidFill>
                <a:effectLst/>
              </a:rPr>
              <a:t>),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nl-NL" sz="2400" b="1" i="0" dirty="0">
                <a:solidFill>
                  <a:srgbClr val="009982"/>
                </a:solidFill>
                <a:effectLst/>
              </a:rPr>
              <a:t>black </a:t>
            </a:r>
            <a:r>
              <a:rPr lang="nl-NL" sz="2400" b="1" i="0" dirty="0" err="1">
                <a:solidFill>
                  <a:srgbClr val="009982"/>
                </a:solidFill>
                <a:effectLst/>
              </a:rPr>
              <a:t>locust</a:t>
            </a:r>
            <a:r>
              <a:rPr lang="nl-NL" sz="2400" b="1" i="0" dirty="0">
                <a:solidFill>
                  <a:srgbClr val="009982"/>
                </a:solidFill>
                <a:effectLst/>
              </a:rPr>
              <a:t> (</a:t>
            </a:r>
            <a:r>
              <a:rPr lang="nl-NL" sz="2400" b="1" i="1" dirty="0" err="1">
                <a:solidFill>
                  <a:srgbClr val="009982"/>
                </a:solidFill>
                <a:effectLst/>
              </a:rPr>
              <a:t>Robinia</a:t>
            </a:r>
            <a:r>
              <a:rPr lang="nl-NL" sz="2400" b="1" i="1" dirty="0">
                <a:solidFill>
                  <a:srgbClr val="009982"/>
                </a:solidFill>
                <a:effectLst/>
              </a:rPr>
              <a:t> pseudoacacia</a:t>
            </a:r>
            <a:r>
              <a:rPr lang="nl-NL" sz="2400" b="1" i="0" dirty="0">
                <a:solidFill>
                  <a:srgbClr val="009982"/>
                </a:solidFill>
                <a:effectLst/>
              </a:rPr>
              <a:t>)‘.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3200" b="1" i="0" u="none" strike="noStrike" kern="1200" cap="none" spc="0" normalizeH="0" baseline="0" noProof="0" dirty="0">
              <a:ln>
                <a:noFill/>
              </a:ln>
              <a:solidFill>
                <a:srgbClr val="00998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6879069F-0D69-4BFA-B1C6-8836983D82EF}"/>
              </a:ext>
            </a:extLst>
          </p:cNvPr>
          <p:cNvSpPr txBox="1">
            <a:spLocks/>
          </p:cNvSpPr>
          <p:nvPr/>
        </p:nvSpPr>
        <p:spPr>
          <a:xfrm>
            <a:off x="1818167" y="9525"/>
            <a:ext cx="9821383" cy="11906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500" b="1" dirty="0" err="1">
                <a:solidFill>
                  <a:prstClr val="white"/>
                </a:solidFill>
                <a:latin typeface="Calibri" panose="020F0502020204030204"/>
              </a:rPr>
              <a:t>Widespread</a:t>
            </a:r>
            <a:endParaRPr lang="nl-NL" sz="4500" b="1" dirty="0">
              <a:solidFill>
                <a:prstClr val="white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500" b="1" dirty="0">
                <a:solidFill>
                  <a:prstClr val="white"/>
                </a:solidFill>
                <a:latin typeface="Calibri" panose="020F0502020204030204"/>
              </a:rPr>
              <a:t>i</a:t>
            </a:r>
            <a:r>
              <a:rPr kumimoji="0" lang="nl-NL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nvasive</a:t>
            </a:r>
            <a:r>
              <a:rPr kumimoji="0" lang="nl-NL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tree species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04828966-214D-4641-9C9E-658CABD969D4}"/>
              </a:ext>
            </a:extLst>
          </p:cNvPr>
          <p:cNvSpPr txBox="1"/>
          <p:nvPr/>
        </p:nvSpPr>
        <p:spPr>
          <a:xfrm>
            <a:off x="1663431" y="6109811"/>
            <a:ext cx="596629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400" i="1" dirty="0" err="1"/>
              <a:t>Campagnaro</a:t>
            </a:r>
            <a:r>
              <a:rPr lang="nl-NL" sz="1400" i="1" dirty="0"/>
              <a:t>, T., et al. (2018). "Five major </a:t>
            </a:r>
            <a:r>
              <a:rPr lang="nl-NL" sz="1400" i="1" dirty="0" err="1"/>
              <a:t>invasive</a:t>
            </a:r>
            <a:r>
              <a:rPr lang="nl-NL" sz="1400" i="1" dirty="0"/>
              <a:t> alien tree species in European Union </a:t>
            </a:r>
            <a:r>
              <a:rPr lang="nl-NL" sz="1400" i="1" dirty="0" err="1"/>
              <a:t>forest</a:t>
            </a:r>
            <a:r>
              <a:rPr lang="nl-NL" sz="1400" i="1" dirty="0"/>
              <a:t> habitat types of </a:t>
            </a:r>
            <a:r>
              <a:rPr lang="nl-NL" sz="1400" i="1" dirty="0" err="1"/>
              <a:t>the</a:t>
            </a:r>
            <a:r>
              <a:rPr lang="nl-NL" sz="1400" i="1" dirty="0"/>
              <a:t> Alpine </a:t>
            </a:r>
            <a:r>
              <a:rPr lang="nl-NL" sz="1400" i="1" dirty="0" err="1"/>
              <a:t>and</a:t>
            </a:r>
            <a:r>
              <a:rPr lang="nl-NL" sz="1400" i="1" dirty="0"/>
              <a:t> </a:t>
            </a:r>
            <a:r>
              <a:rPr lang="nl-NL" sz="1400" i="1" dirty="0" err="1"/>
              <a:t>Continental</a:t>
            </a:r>
            <a:r>
              <a:rPr lang="nl-NL" sz="1400" i="1" dirty="0"/>
              <a:t> </a:t>
            </a:r>
            <a:r>
              <a:rPr lang="nl-NL" sz="1400" i="1" dirty="0" err="1"/>
              <a:t>biogeographical</a:t>
            </a:r>
            <a:r>
              <a:rPr lang="nl-NL" sz="1400" i="1" dirty="0"/>
              <a:t> </a:t>
            </a:r>
            <a:r>
              <a:rPr lang="nl-NL" sz="1400" i="1" dirty="0" err="1"/>
              <a:t>regions</a:t>
            </a:r>
            <a:r>
              <a:rPr lang="nl-NL" sz="1400" i="1" dirty="0"/>
              <a:t>." </a:t>
            </a:r>
            <a:r>
              <a:rPr lang="nl-NL" sz="1400" i="1" u="sng" dirty="0"/>
              <a:t>Journal </a:t>
            </a:r>
            <a:r>
              <a:rPr lang="nl-NL" sz="1400" i="1" u="sng" dirty="0" err="1"/>
              <a:t>for</a:t>
            </a:r>
            <a:r>
              <a:rPr lang="nl-NL" sz="1400" i="1" u="sng" dirty="0"/>
              <a:t> Nature </a:t>
            </a:r>
            <a:r>
              <a:rPr lang="nl-NL" sz="1400" i="1" u="sng" dirty="0" err="1"/>
              <a:t>Conservation</a:t>
            </a:r>
            <a:r>
              <a:rPr lang="nl-NL" sz="1400" i="1" u="sng" dirty="0"/>
              <a:t> </a:t>
            </a:r>
            <a:r>
              <a:rPr lang="nl-NL" sz="1400" b="1" i="1" u="sng" dirty="0"/>
              <a:t>43</a:t>
            </a:r>
            <a:r>
              <a:rPr lang="nl-NL" sz="1400" b="0" i="1" u="sng" dirty="0"/>
              <a:t>: 227-238.</a:t>
            </a:r>
            <a:endParaRPr lang="nl-NL" sz="1400" i="1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638464D-BDFB-47F8-B120-CBF4C344AE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526" t="278" r="13487" b="-278"/>
          <a:stretch/>
        </p:blipFill>
        <p:spPr>
          <a:xfrm>
            <a:off x="7629728" y="-9525"/>
            <a:ext cx="45622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4172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09E50391-A9CD-4C01-A9FC-E7CB17171C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4273" y="2326954"/>
            <a:ext cx="3057727" cy="2990245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endParaRPr lang="nl-NL" sz="4400" b="1" dirty="0">
              <a:solidFill>
                <a:srgbClr val="009982"/>
              </a:solidFill>
            </a:endParaRPr>
          </a:p>
          <a:p>
            <a:pPr marL="0" indent="0">
              <a:buNone/>
            </a:pPr>
            <a:endParaRPr lang="nl-NL" sz="4400" b="1" dirty="0">
              <a:solidFill>
                <a:srgbClr val="009982"/>
              </a:solidFill>
            </a:endParaRPr>
          </a:p>
          <a:p>
            <a:pPr marL="0" indent="0">
              <a:buNone/>
            </a:pPr>
            <a:r>
              <a:rPr lang="nl-NL" sz="9800" b="1" dirty="0" err="1">
                <a:solidFill>
                  <a:srgbClr val="EB8D00"/>
                </a:solidFill>
              </a:rPr>
              <a:t>Any</a:t>
            </a:r>
            <a:r>
              <a:rPr lang="nl-NL" sz="9800" b="1" dirty="0">
                <a:solidFill>
                  <a:srgbClr val="EB8D00"/>
                </a:solidFill>
              </a:rPr>
              <a:t> </a:t>
            </a:r>
            <a:r>
              <a:rPr lang="nl-NL" sz="9800" b="1" dirty="0" err="1">
                <a:solidFill>
                  <a:srgbClr val="EB8D00"/>
                </a:solidFill>
              </a:rPr>
              <a:t>questions</a:t>
            </a:r>
            <a:r>
              <a:rPr lang="nl-NL" sz="9800" b="1" dirty="0">
                <a:solidFill>
                  <a:srgbClr val="EB8D00"/>
                </a:solidFill>
              </a:rPr>
              <a:t>?</a:t>
            </a:r>
          </a:p>
          <a:p>
            <a:pPr marL="0" indent="0">
              <a:buNone/>
            </a:pPr>
            <a:endParaRPr lang="nl-NL" sz="9800" b="1" dirty="0">
              <a:solidFill>
                <a:srgbClr val="EB8D00"/>
              </a:solidFill>
            </a:endParaRPr>
          </a:p>
          <a:p>
            <a:pPr marL="0" indent="0">
              <a:buNone/>
            </a:pPr>
            <a:endParaRPr lang="nl-NL" sz="9800" b="1" dirty="0">
              <a:solidFill>
                <a:srgbClr val="EB8D00"/>
              </a:solidFill>
            </a:endParaRPr>
          </a:p>
          <a:p>
            <a:pPr marL="0" indent="0" algn="l">
              <a:buNone/>
            </a:pPr>
            <a:endParaRPr lang="en-US" sz="2400" b="1" dirty="0">
              <a:solidFill>
                <a:srgbClr val="009982"/>
              </a:solidFill>
            </a:endParaRPr>
          </a:p>
          <a:p>
            <a:pPr marL="0" indent="0">
              <a:buNone/>
            </a:pPr>
            <a:r>
              <a:rPr lang="nl-NL" sz="4500" b="1" dirty="0">
                <a:solidFill>
                  <a:srgbClr val="7F3D3F"/>
                </a:solidFill>
              </a:rPr>
              <a:t>https://www.resilias.eu/en/interesting-publications-and-presentations-black-cherry/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990C152D-1FE9-4682-8F33-BBF28E413B46}"/>
              </a:ext>
            </a:extLst>
          </p:cNvPr>
          <p:cNvSpPr txBox="1">
            <a:spLocks/>
          </p:cNvSpPr>
          <p:nvPr/>
        </p:nvSpPr>
        <p:spPr>
          <a:xfrm>
            <a:off x="9134271" y="0"/>
            <a:ext cx="3057728" cy="1802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Thank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r>
              <a:rPr kumimoji="0" lang="nl-NL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you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r>
              <a:rPr kumimoji="0" lang="nl-NL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for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r>
              <a:rPr kumimoji="0" lang="nl-NL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your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attention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241A5977-22B5-4515-A5CC-402A86A359A6}"/>
              </a:ext>
            </a:extLst>
          </p:cNvPr>
          <p:cNvSpPr txBox="1"/>
          <p:nvPr/>
        </p:nvSpPr>
        <p:spPr>
          <a:xfrm>
            <a:off x="9134271" y="5317200"/>
            <a:ext cx="28729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Bart Nyssen 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b.nyssen@bosgroepen.nl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998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998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7F3D3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fbeelding 3" descr="Afbeelding met boom, buiten, plant, hout&#10;&#10;Automatisch gegenereerde beschrijving">
            <a:extLst>
              <a:ext uri="{FF2B5EF4-FFF2-40B4-BE49-F238E27FC236}">
                <a16:creationId xmlns:a16="http://schemas.microsoft.com/office/drawing/2014/main" id="{11C0C6F9-B64D-48E5-8AF9-61AD74D12F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6038"/>
          <a:stretch/>
        </p:blipFill>
        <p:spPr>
          <a:xfrm>
            <a:off x="0" y="0"/>
            <a:ext cx="90175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502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CA3CBF71-941D-400C-91D7-639307932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321" y="365125"/>
            <a:ext cx="11036595" cy="1325563"/>
          </a:xfrm>
        </p:spPr>
        <p:txBody>
          <a:bodyPr>
            <a:normAutofit fontScale="90000"/>
          </a:bodyPr>
          <a:lstStyle/>
          <a:p>
            <a:r>
              <a:rPr lang="nl-NL" sz="4500" b="1" dirty="0">
                <a:solidFill>
                  <a:srgbClr val="009982"/>
                </a:solidFill>
                <a:latin typeface="+mn-lt"/>
              </a:rPr>
              <a:t>Op deze slide kun je een foto / tabel /grafiek invoegen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4565D68-9994-4438-866A-BC49A5F08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47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D32A946F-6188-4A0C-97E5-E43332072141}"/>
              </a:ext>
            </a:extLst>
          </p:cNvPr>
          <p:cNvSpPr txBox="1"/>
          <p:nvPr/>
        </p:nvSpPr>
        <p:spPr>
          <a:xfrm>
            <a:off x="1" y="5657671"/>
            <a:ext cx="1219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nl-NL" sz="2400" b="1" u="none" strike="noStrike" kern="1200" cap="none" spc="0" normalizeH="0" baseline="0" noProof="0" dirty="0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Black </a:t>
            </a:r>
            <a:r>
              <a:rPr kumimoji="0" lang="nl-NL" sz="2400" b="1" u="none" strike="noStrike" kern="1200" cap="none" spc="0" normalizeH="0" baseline="0" noProof="0" dirty="0" err="1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cherry</a:t>
            </a:r>
            <a:r>
              <a:rPr kumimoji="0" lang="nl-NL" sz="2400" b="1" u="none" strike="noStrike" kern="1200" cap="none" spc="0" normalizeH="0" baseline="0" noProof="0" dirty="0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2400" b="1" i="1" u="none" strike="noStrike" kern="1200" cap="none" spc="0" normalizeH="0" baseline="0" noProof="0" dirty="0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(Prunus </a:t>
            </a:r>
            <a:r>
              <a:rPr kumimoji="0" lang="nl-NL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serotina</a:t>
            </a:r>
            <a:r>
              <a:rPr kumimoji="0" lang="nl-NL" sz="2400" b="1" i="1" u="none" strike="noStrike" kern="1200" cap="none" spc="0" normalizeH="0" baseline="0" noProof="0" dirty="0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i="1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GBIF | Global Biodiversity Information Facility </a:t>
            </a:r>
            <a:r>
              <a:rPr kumimoji="0" lang="nl-NL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https://www.gbif.org/</a:t>
            </a:r>
            <a:endParaRPr kumimoji="0" lang="nl-NL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189FDBC-EAE1-484D-9A9C-07A4E1B2F2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3757" y="754912"/>
            <a:ext cx="3178244" cy="472196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745C6FC-7143-4BB6-8747-60D38BC95F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3757" y="3540642"/>
            <a:ext cx="1315177" cy="193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824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CA3CBF71-941D-400C-91D7-639307932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321" y="365125"/>
            <a:ext cx="11036595" cy="1325563"/>
          </a:xfrm>
        </p:spPr>
        <p:txBody>
          <a:bodyPr>
            <a:normAutofit fontScale="90000"/>
          </a:bodyPr>
          <a:lstStyle/>
          <a:p>
            <a:r>
              <a:rPr lang="nl-NL" sz="4500" b="1" dirty="0">
                <a:solidFill>
                  <a:srgbClr val="009982"/>
                </a:solidFill>
                <a:latin typeface="+mn-lt"/>
              </a:rPr>
              <a:t>Op deze slide kun je een foto / tabel /grafiek invoegen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E491ED4D-BFA4-43ED-9360-CBEA66614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47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F1E1B343-A763-4EC9-A8FE-753874997D9A}"/>
              </a:ext>
            </a:extLst>
          </p:cNvPr>
          <p:cNvSpPr txBox="1"/>
          <p:nvPr/>
        </p:nvSpPr>
        <p:spPr>
          <a:xfrm>
            <a:off x="1" y="5657671"/>
            <a:ext cx="1219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nl-NL" sz="2400" b="1" u="none" strike="noStrike" kern="1200" cap="none" spc="0" normalizeH="0" baseline="0" noProof="0" dirty="0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 </a:t>
            </a:r>
            <a:r>
              <a:rPr kumimoji="0" lang="nl-NL" sz="2400" b="1" u="none" strike="noStrike" kern="1200" cap="none" spc="0" normalizeH="0" baseline="0" noProof="0" dirty="0" err="1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oak</a:t>
            </a:r>
            <a:r>
              <a:rPr kumimoji="0" lang="nl-NL" sz="2400" b="1" u="none" strike="noStrike" kern="1200" cap="none" spc="0" normalizeH="0" baseline="0" noProof="0" dirty="0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2400" b="1" i="1" u="none" strike="noStrike" kern="1200" cap="none" spc="0" normalizeH="0" baseline="0" noProof="0" dirty="0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nl-NL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Quercus</a:t>
            </a:r>
            <a:r>
              <a:rPr kumimoji="0" lang="nl-NL" sz="2400" b="1" i="1" u="none" strike="noStrike" kern="1200" cap="none" spc="0" normalizeH="0" baseline="0" noProof="0" dirty="0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rubra</a:t>
            </a:r>
            <a:r>
              <a:rPr kumimoji="0" lang="nl-NL" sz="2400" b="1" i="1" u="none" strike="noStrike" kern="1200" cap="none" spc="0" normalizeH="0" baseline="0" noProof="0" dirty="0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i="1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GBIF | Global Biodiversity Information Facility </a:t>
            </a:r>
            <a:r>
              <a:rPr kumimoji="0" lang="nl-NL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https://www.gbif.org/</a:t>
            </a:r>
            <a:endParaRPr kumimoji="0" lang="nl-NL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0E4069C-DBF4-4CE7-91E0-A70AD3AA8A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2170" y="1456660"/>
            <a:ext cx="3179830" cy="402021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6CB2702C-3D87-4EA5-B85C-92F3EE00AB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34687" y="4571999"/>
            <a:ext cx="1357313" cy="90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378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CA3CBF71-941D-400C-91D7-639307932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321" y="365125"/>
            <a:ext cx="11036595" cy="1325563"/>
          </a:xfrm>
        </p:spPr>
        <p:txBody>
          <a:bodyPr>
            <a:normAutofit fontScale="90000"/>
          </a:bodyPr>
          <a:lstStyle/>
          <a:p>
            <a:r>
              <a:rPr lang="nl-NL" sz="4500" b="1" dirty="0">
                <a:solidFill>
                  <a:srgbClr val="009982"/>
                </a:solidFill>
                <a:latin typeface="+mn-lt"/>
              </a:rPr>
              <a:t>Op deze slide kun je een foto / tabel /grafiek invoegen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5BCFA65-6B9F-4C91-9AE9-0A1B54583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47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C560F41A-2EEC-4579-A25C-840340B4A1D6}"/>
              </a:ext>
            </a:extLst>
          </p:cNvPr>
          <p:cNvSpPr txBox="1"/>
          <p:nvPr/>
        </p:nvSpPr>
        <p:spPr>
          <a:xfrm>
            <a:off x="1" y="5657671"/>
            <a:ext cx="1219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nl-NL" sz="2400" b="1" u="none" strike="noStrike" kern="1200" cap="none" spc="0" normalizeH="0" baseline="0" noProof="0" dirty="0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Black </a:t>
            </a:r>
            <a:r>
              <a:rPr kumimoji="0" lang="nl-NL" sz="2400" b="1" u="none" strike="noStrike" kern="1200" cap="none" spc="0" normalizeH="0" baseline="0" noProof="0" dirty="0" err="1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locust</a:t>
            </a:r>
            <a:r>
              <a:rPr kumimoji="0" lang="nl-NL" sz="2400" b="1" u="none" strike="noStrike" kern="1200" cap="none" spc="0" normalizeH="0" baseline="0" noProof="0" dirty="0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2400" b="1" i="1" u="none" strike="noStrike" kern="1200" cap="none" spc="0" normalizeH="0" baseline="0" noProof="0" dirty="0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nl-NL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Robinia</a:t>
            </a:r>
            <a:r>
              <a:rPr kumimoji="0" lang="nl-NL" sz="2400" b="1" i="1" u="none" strike="noStrike" kern="1200" cap="none" spc="0" normalizeH="0" baseline="0" noProof="0" dirty="0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pseudoaccacia</a:t>
            </a:r>
            <a:r>
              <a:rPr kumimoji="0" lang="nl-NL" sz="2400" b="1" i="1" u="none" strike="noStrike" kern="1200" cap="none" spc="0" normalizeH="0" baseline="0" noProof="0" dirty="0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i="1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GBIF | Global Biodiversity Information Facility </a:t>
            </a:r>
            <a:r>
              <a:rPr kumimoji="0" lang="nl-NL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https://www.gbif.org/</a:t>
            </a:r>
            <a:endParaRPr kumimoji="0" lang="nl-NL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DF9A450-F2BF-4CFD-8AFD-1F04B21959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0668" y="0"/>
            <a:ext cx="2461332" cy="2925061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B897BD88-FE19-44C6-BF54-3EAEB35073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30668" y="1690689"/>
            <a:ext cx="1858194" cy="123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0167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CA3CBF71-941D-400C-91D7-639307932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321" y="365125"/>
            <a:ext cx="11036595" cy="1325563"/>
          </a:xfrm>
        </p:spPr>
        <p:txBody>
          <a:bodyPr>
            <a:normAutofit fontScale="90000"/>
          </a:bodyPr>
          <a:lstStyle/>
          <a:p>
            <a:r>
              <a:rPr lang="nl-NL" sz="4500" b="1" dirty="0">
                <a:solidFill>
                  <a:srgbClr val="009982"/>
                </a:solidFill>
                <a:latin typeface="+mn-lt"/>
              </a:rPr>
              <a:t>Op deze slide kun je een foto / tabel /grafiek invoegen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C560F41A-2EEC-4579-A25C-840340B4A1D6}"/>
              </a:ext>
            </a:extLst>
          </p:cNvPr>
          <p:cNvSpPr txBox="1"/>
          <p:nvPr/>
        </p:nvSpPr>
        <p:spPr>
          <a:xfrm>
            <a:off x="1" y="5657671"/>
            <a:ext cx="1219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nl-NL" sz="2400" b="1" u="none" strike="noStrike" kern="1200" cap="none" spc="0" normalizeH="0" baseline="0" noProof="0" dirty="0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Box </a:t>
            </a:r>
            <a:r>
              <a:rPr kumimoji="0" lang="nl-NL" sz="2400" b="1" u="none" strike="noStrike" kern="1200" cap="none" spc="0" normalizeH="0" baseline="0" noProof="0" dirty="0" err="1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elder</a:t>
            </a:r>
            <a:r>
              <a:rPr kumimoji="0" lang="nl-NL" sz="2400" b="1" u="none" strike="noStrike" kern="1200" cap="none" spc="0" normalizeH="0" baseline="0" noProof="0" dirty="0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/ </a:t>
            </a:r>
            <a:r>
              <a:rPr kumimoji="0" lang="nl-NL" sz="2400" b="1" u="none" strike="noStrike" kern="1200" cap="none" spc="0" normalizeH="0" baseline="0" noProof="0" dirty="0" err="1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ashleaf</a:t>
            </a:r>
            <a:r>
              <a:rPr kumimoji="0" lang="nl-NL" sz="2400" b="1" u="none" strike="noStrike" kern="1200" cap="none" spc="0" normalizeH="0" baseline="0" noProof="0" dirty="0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2400" b="1" u="none" strike="noStrike" kern="1200" cap="none" spc="0" normalizeH="0" baseline="0" noProof="0" dirty="0" err="1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maple</a:t>
            </a:r>
            <a:r>
              <a:rPr kumimoji="0" lang="nl-NL" sz="2400" b="1" u="none" strike="noStrike" kern="1200" cap="none" spc="0" normalizeH="0" baseline="0" noProof="0" dirty="0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2400" b="1" i="1" u="none" strike="noStrike" kern="1200" cap="none" spc="0" normalizeH="0" baseline="0" noProof="0" dirty="0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(Acer </a:t>
            </a:r>
            <a:r>
              <a:rPr kumimoji="0" lang="nl-NL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negundo</a:t>
            </a:r>
            <a:r>
              <a:rPr kumimoji="0" lang="nl-NL" sz="2400" b="1" i="1" u="none" strike="noStrike" kern="1200" cap="none" spc="0" normalizeH="0" baseline="0" noProof="0" dirty="0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i="1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GBIF | Global Biodiversity Information Facility </a:t>
            </a:r>
            <a:r>
              <a:rPr kumimoji="0" lang="nl-NL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https://www.gbif.org/</a:t>
            </a:r>
            <a:endParaRPr kumimoji="0" lang="nl-NL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0F0224D8-B850-4F96-A3C1-EEA2C63B5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47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9223AE3A-94C5-492F-AC3B-FCA68C459F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3247" y="820920"/>
            <a:ext cx="3228753" cy="4655956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DA7827E9-C9AD-4800-8CD9-6A560B0603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3247" y="4151312"/>
            <a:ext cx="1965262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8806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CA3CBF71-941D-400C-91D7-639307932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321" y="365125"/>
            <a:ext cx="11036595" cy="1325563"/>
          </a:xfrm>
        </p:spPr>
        <p:txBody>
          <a:bodyPr>
            <a:normAutofit fontScale="90000"/>
          </a:bodyPr>
          <a:lstStyle/>
          <a:p>
            <a:r>
              <a:rPr lang="nl-NL" sz="4500" b="1" dirty="0">
                <a:solidFill>
                  <a:srgbClr val="009982"/>
                </a:solidFill>
                <a:latin typeface="+mn-lt"/>
              </a:rPr>
              <a:t>Op deze slide kun je een foto / tabel /grafiek invoegen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4901F53A-875A-4740-9E72-67403C4BCF20}"/>
              </a:ext>
            </a:extLst>
          </p:cNvPr>
          <p:cNvSpPr txBox="1"/>
          <p:nvPr/>
        </p:nvSpPr>
        <p:spPr>
          <a:xfrm>
            <a:off x="1" y="5657671"/>
            <a:ext cx="1219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nl-NL" sz="2400" b="1" u="none" strike="noStrike" kern="1200" cap="none" spc="0" normalizeH="0" baseline="0" noProof="0" dirty="0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Tree of </a:t>
            </a:r>
            <a:r>
              <a:rPr kumimoji="0" lang="nl-NL" sz="2400" b="1" u="none" strike="noStrike" kern="1200" cap="none" spc="0" normalizeH="0" baseline="0" noProof="0" dirty="0" err="1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heaven</a:t>
            </a:r>
            <a:r>
              <a:rPr kumimoji="0" lang="nl-NL" sz="2400" b="1" u="none" strike="noStrike" kern="1200" cap="none" spc="0" normalizeH="0" baseline="0" noProof="0" dirty="0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2400" b="1" i="1" u="none" strike="noStrike" kern="1200" cap="none" spc="0" normalizeH="0" baseline="0" noProof="0" dirty="0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nl-NL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Ailanthus</a:t>
            </a:r>
            <a:r>
              <a:rPr kumimoji="0" lang="nl-NL" sz="2400" b="1" i="1" u="none" strike="noStrike" kern="1200" cap="none" spc="0" normalizeH="0" baseline="0" noProof="0" dirty="0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altissima</a:t>
            </a:r>
            <a:r>
              <a:rPr kumimoji="0" lang="nl-NL" sz="2400" b="1" i="1" u="none" strike="noStrike" kern="1200" cap="none" spc="0" normalizeH="0" baseline="0" noProof="0" dirty="0">
                <a:ln>
                  <a:noFill/>
                </a:ln>
                <a:solidFill>
                  <a:srgbClr val="00998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i="1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GBIF | Global Biodiversity Information Facility </a:t>
            </a:r>
            <a:r>
              <a:rPr kumimoji="0" lang="nl-NL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https://www.gbif.org/</a:t>
            </a:r>
            <a:endParaRPr kumimoji="0" lang="nl-NL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35522BF-48F9-4793-8B32-2A04631FC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47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F900C6DA-9A14-445F-B1E2-C0B9D7D9AB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1787" y="-1"/>
            <a:ext cx="3570213" cy="326419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19F67EBD-EB11-443F-9021-3286423FD9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46706" y="1286540"/>
            <a:ext cx="1345294" cy="1978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904147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19012</TotalTime>
  <Words>2957</Words>
  <Application>Microsoft Office PowerPoint</Application>
  <PresentationFormat>Breedbeeld</PresentationFormat>
  <Paragraphs>691</Paragraphs>
  <Slides>40</Slides>
  <Notes>23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10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40</vt:i4>
      </vt:variant>
    </vt:vector>
  </HeadingPairs>
  <TitlesOfParts>
    <vt:vector size="51" baseType="lpstr">
      <vt:lpstr>Arial</vt:lpstr>
      <vt:lpstr>ArnoPro-Regular</vt:lpstr>
      <vt:lpstr>BFFIF F+ Gulliver RM</vt:lpstr>
      <vt:lpstr>Calibri</vt:lpstr>
      <vt:lpstr>Calibri (Hoofdtekst)</vt:lpstr>
      <vt:lpstr>Calibri Light</vt:lpstr>
      <vt:lpstr>Lucida Sans Unicode</vt:lpstr>
      <vt:lpstr>Segoe UI</vt:lpstr>
      <vt:lpstr>Wingdings</vt:lpstr>
      <vt:lpstr>Wingdings 2</vt:lpstr>
      <vt:lpstr>Kantoorthema</vt:lpstr>
      <vt:lpstr>PowerPoint-presentatie</vt:lpstr>
      <vt:lpstr>PowerPoint-presentatie</vt:lpstr>
      <vt:lpstr>PowerPoint-presentatie</vt:lpstr>
      <vt:lpstr>PowerPoint-presentatie</vt:lpstr>
      <vt:lpstr>Op deze slide kun je een foto / tabel /grafiek invoegen</vt:lpstr>
      <vt:lpstr>Op deze slide kun je een foto / tabel /grafiek invoegen</vt:lpstr>
      <vt:lpstr>Op deze slide kun je een foto / tabel /grafiek invoegen</vt:lpstr>
      <vt:lpstr>Op deze slide kun je een foto / tabel /grafiek invoegen</vt:lpstr>
      <vt:lpstr>Op deze slide kun je een foto / tabel /grafiek invoegen</vt:lpstr>
      <vt:lpstr>Traits of invasive tree species</vt:lpstr>
      <vt:lpstr>PowerPoint-presentatie</vt:lpstr>
      <vt:lpstr>Invasive in native and new range</vt:lpstr>
      <vt:lpstr>Invasive or pioneer?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What conditions make invasive tree species invasive?</vt:lpstr>
      <vt:lpstr>PowerPoint-presentatie</vt:lpstr>
      <vt:lpstr>What forests are invasible?</vt:lpstr>
      <vt:lpstr>What forests are invadeable?</vt:lpstr>
      <vt:lpstr>What forests are invadeable?</vt:lpstr>
      <vt:lpstr>PowerPoint-presentatie</vt:lpstr>
      <vt:lpstr>Ecosysten RESILIENCE Approach</vt:lpstr>
      <vt:lpstr>Forest Resilience mechanisms</vt:lpstr>
      <vt:lpstr>Forest Resilience mechanisms</vt:lpstr>
      <vt:lpstr>Forest resilience mechanisms that prevent invasive tree species from being invasive </vt:lpstr>
      <vt:lpstr>Example: Rhine floodplain forests BW </vt:lpstr>
      <vt:lpstr>Example: Rhine floodplain forests BW </vt:lpstr>
      <vt:lpstr>Example: Rhine floodplain forests BW </vt:lpstr>
      <vt:lpstr>Two pathways </vt:lpstr>
      <vt:lpstr>Strengtening resilience to prevent invasive tree species from being invasive </vt:lpstr>
      <vt:lpstr>My own experience as forester / forest ecologist with black cherry, black locust and red oak</vt:lpstr>
      <vt:lpstr>PowerPoint-presentatie</vt:lpstr>
      <vt:lpstr>Transfer of ERA to tree of heaven and ashleaved maple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Wieneke van Mierlo</dc:creator>
  <cp:lastModifiedBy>Bart Nyssen</cp:lastModifiedBy>
  <cp:revision>184</cp:revision>
  <cp:lastPrinted>2022-04-28T06:41:54Z</cp:lastPrinted>
  <dcterms:created xsi:type="dcterms:W3CDTF">2021-01-06T09:56:09Z</dcterms:created>
  <dcterms:modified xsi:type="dcterms:W3CDTF">2022-05-03T04:46:22Z</dcterms:modified>
</cp:coreProperties>
</file>